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Quattrocen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jTcG6TP4ujDIypSpxNFrrVq+bA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QuattrocentoSans-regular.fntdata"/><Relationship Id="rId11" Type="http://schemas.openxmlformats.org/officeDocument/2006/relationships/slide" Target="slides/slide7.xml"/><Relationship Id="rId22" Type="http://schemas.openxmlformats.org/officeDocument/2006/relationships/font" Target="fonts/QuattrocentoSans-italic.fntdata"/><Relationship Id="rId10" Type="http://schemas.openxmlformats.org/officeDocument/2006/relationships/slide" Target="slides/slide6.xml"/><Relationship Id="rId21" Type="http://schemas.openxmlformats.org/officeDocument/2006/relationships/font" Target="fonts/QuattrocentoSans-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#string </a:t>
            </a:r>
            <a:endParaRPr/>
          </a:p>
          <a:p>
            <a:pPr indent="0" lvl="0" marL="0" rtl="0" algn="l">
              <a:lnSpc>
                <a:spcPct val="100000"/>
              </a:lnSpc>
              <a:spcBef>
                <a:spcPts val="0"/>
              </a:spcBef>
              <a:spcAft>
                <a:spcPts val="0"/>
              </a:spcAft>
              <a:buSzPts val="1100"/>
              <a:buNone/>
            </a:pPr>
            <a:r>
              <a:rPr lang="en-US"/>
              <a:t>str(df)</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#summary</a:t>
            </a:r>
            <a:endParaRPr/>
          </a:p>
          <a:p>
            <a:pPr indent="0" lvl="0" marL="0" rtl="0" algn="l">
              <a:lnSpc>
                <a:spcPct val="100000"/>
              </a:lnSpc>
              <a:spcBef>
                <a:spcPts val="0"/>
              </a:spcBef>
              <a:spcAft>
                <a:spcPts val="0"/>
              </a:spcAft>
              <a:buSzPts val="1100"/>
              <a:buNone/>
            </a:pPr>
            <a:r>
              <a:rPr lang="en-US"/>
              <a:t>summary(df)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#sum</a:t>
            </a:r>
            <a:endParaRPr/>
          </a:p>
          <a:p>
            <a:pPr indent="0" lvl="0" marL="0" rtl="0" algn="l">
              <a:lnSpc>
                <a:spcPct val="100000"/>
              </a:lnSpc>
              <a:spcBef>
                <a:spcPts val="0"/>
              </a:spcBef>
              <a:spcAft>
                <a:spcPts val="0"/>
              </a:spcAft>
              <a:buSzPts val="1100"/>
              <a:buNone/>
            </a:pPr>
            <a:r>
              <a:rPr lang="en-US"/>
              <a:t>sum1 &lt;- sum(df$Netflix)</a:t>
            </a:r>
            <a:endParaRPr/>
          </a:p>
          <a:p>
            <a:pPr indent="0" lvl="0" marL="0" rtl="0" algn="l">
              <a:lnSpc>
                <a:spcPct val="100000"/>
              </a:lnSpc>
              <a:spcBef>
                <a:spcPts val="0"/>
              </a:spcBef>
              <a:spcAft>
                <a:spcPts val="0"/>
              </a:spcAft>
              <a:buSzPts val="1100"/>
              <a:buNone/>
            </a:pPr>
            <a:r>
              <a:rPr lang="en-US"/>
              <a:t>sum2 &lt;- sum(df$Hulu)</a:t>
            </a:r>
            <a:endParaRPr/>
          </a:p>
          <a:p>
            <a:pPr indent="0" lvl="0" marL="0" rtl="0" algn="l">
              <a:lnSpc>
                <a:spcPct val="100000"/>
              </a:lnSpc>
              <a:spcBef>
                <a:spcPts val="0"/>
              </a:spcBef>
              <a:spcAft>
                <a:spcPts val="0"/>
              </a:spcAft>
              <a:buSzPts val="1100"/>
              <a:buNone/>
            </a:pPr>
            <a:r>
              <a:rPr lang="en-US"/>
              <a:t>sum3 &lt;- sum(df$Prime.Video)</a:t>
            </a:r>
            <a:endParaRPr/>
          </a:p>
          <a:p>
            <a:pPr indent="0" lvl="0" marL="0" rtl="0" algn="l">
              <a:lnSpc>
                <a:spcPct val="100000"/>
              </a:lnSpc>
              <a:spcBef>
                <a:spcPts val="0"/>
              </a:spcBef>
              <a:spcAft>
                <a:spcPts val="0"/>
              </a:spcAft>
              <a:buSzPts val="1100"/>
              <a:buNone/>
            </a:pPr>
            <a:r>
              <a:rPr lang="en-US"/>
              <a:t>sum4 &lt;- sum(df$Disney)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#platforms totle shows</a:t>
            </a:r>
            <a:endParaRPr/>
          </a:p>
          <a:p>
            <a:pPr indent="0" lvl="0" marL="0" rtl="0" algn="l">
              <a:lnSpc>
                <a:spcPct val="100000"/>
              </a:lnSpc>
              <a:spcBef>
                <a:spcPts val="0"/>
              </a:spcBef>
              <a:spcAft>
                <a:spcPts val="0"/>
              </a:spcAft>
              <a:buSzPts val="1100"/>
              <a:buNone/>
            </a:pPr>
            <a:r>
              <a:rPr lang="en-US"/>
              <a:t>platforms= c("Netflix","Hulu","Prime","Disney")</a:t>
            </a:r>
            <a:endParaRPr/>
          </a:p>
          <a:p>
            <a:pPr indent="0" lvl="0" marL="0" rtl="0" algn="l">
              <a:lnSpc>
                <a:spcPct val="100000"/>
              </a:lnSpc>
              <a:spcBef>
                <a:spcPts val="0"/>
              </a:spcBef>
              <a:spcAft>
                <a:spcPts val="0"/>
              </a:spcAft>
              <a:buSzPts val="1100"/>
              <a:buNone/>
            </a:pPr>
            <a:r>
              <a:rPr lang="en-US"/>
              <a:t>total_shows= c(sum1,sum2,sum3,sum4)</a:t>
            </a:r>
            <a:endParaRPr/>
          </a:p>
          <a:p>
            <a:pPr indent="0" lvl="0" marL="0" rtl="0" algn="l">
              <a:lnSpc>
                <a:spcPct val="100000"/>
              </a:lnSpc>
              <a:spcBef>
                <a:spcPts val="0"/>
              </a:spcBef>
              <a:spcAft>
                <a:spcPts val="0"/>
              </a:spcAft>
              <a:buSzPts val="1100"/>
              <a:buNone/>
            </a:pPr>
            <a:r>
              <a:rPr lang="en-US"/>
              <a:t>cbind(platforms,total_shows)</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#Histgram of IMDb</a:t>
            </a:r>
            <a:endParaRPr/>
          </a:p>
          <a:p>
            <a:pPr indent="0" lvl="0" marL="0" rtl="0" algn="l">
              <a:lnSpc>
                <a:spcPct val="100000"/>
              </a:lnSpc>
              <a:spcBef>
                <a:spcPts val="0"/>
              </a:spcBef>
              <a:spcAft>
                <a:spcPts val="0"/>
              </a:spcAft>
              <a:buSzPts val="1100"/>
              <a:buNone/>
            </a:pPr>
            <a:r>
              <a:rPr lang="en-US"/>
              <a:t>hist(df$IMDb,col= "#D9D9D9",</a:t>
            </a:r>
            <a:endParaRPr/>
          </a:p>
          <a:p>
            <a:pPr indent="0" lvl="0" marL="0" rtl="0" algn="l">
              <a:lnSpc>
                <a:spcPct val="100000"/>
              </a:lnSpc>
              <a:spcBef>
                <a:spcPts val="0"/>
              </a:spcBef>
              <a:spcAft>
                <a:spcPts val="0"/>
              </a:spcAft>
              <a:buSzPts val="1100"/>
              <a:buNone/>
            </a:pPr>
            <a:r>
              <a:rPr lang="en-US"/>
              <a:t>     main= "Distribution of IMDb Rating for all movies",xlab= "IMDb",breaks= 7,</a:t>
            </a:r>
            <a:endParaRPr/>
          </a:p>
          <a:p>
            <a:pPr indent="0" lvl="0" marL="0" rtl="0" algn="l">
              <a:lnSpc>
                <a:spcPct val="100000"/>
              </a:lnSpc>
              <a:spcBef>
                <a:spcPts val="0"/>
              </a:spcBef>
              <a:spcAft>
                <a:spcPts val="0"/>
              </a:spcAft>
              <a:buSzPts val="1100"/>
              <a:buNone/>
            </a:pPr>
            <a:r>
              <a:rPr lang="en-US"/>
              <a:t>     ylim= c(0,2500))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#Histgram of Rotten Tomatoes</a:t>
            </a:r>
            <a:endParaRPr/>
          </a:p>
          <a:p>
            <a:pPr indent="0" lvl="0" marL="0" rtl="0" algn="l">
              <a:lnSpc>
                <a:spcPct val="100000"/>
              </a:lnSpc>
              <a:spcBef>
                <a:spcPts val="0"/>
              </a:spcBef>
              <a:spcAft>
                <a:spcPts val="0"/>
              </a:spcAft>
              <a:buSzPts val="1100"/>
              <a:buNone/>
            </a:pPr>
            <a:r>
              <a:rPr lang="en-US"/>
              <a:t>hist(df$Rotten.Tomatoes,col= "#85B4E0",</a:t>
            </a:r>
            <a:endParaRPr/>
          </a:p>
          <a:p>
            <a:pPr indent="0" lvl="0" marL="0" rtl="0" algn="l">
              <a:lnSpc>
                <a:spcPct val="100000"/>
              </a:lnSpc>
              <a:spcBef>
                <a:spcPts val="0"/>
              </a:spcBef>
              <a:spcAft>
                <a:spcPts val="0"/>
              </a:spcAft>
              <a:buSzPts val="1100"/>
              <a:buNone/>
            </a:pPr>
            <a:r>
              <a:rPr lang="en-US"/>
              <a:t>     main= "Distribution of Rotten Tomatoes for all movies",xlab= "Rotten Tomatoes",</a:t>
            </a:r>
            <a:endParaRPr/>
          </a:p>
          <a:p>
            <a:pPr indent="0" lvl="0" marL="0" rtl="0" algn="l">
              <a:lnSpc>
                <a:spcPct val="100000"/>
              </a:lnSpc>
              <a:spcBef>
                <a:spcPts val="0"/>
              </a:spcBef>
              <a:spcAft>
                <a:spcPts val="0"/>
              </a:spcAft>
              <a:buSzPts val="1100"/>
              <a:buNone/>
            </a:pPr>
            <a:r>
              <a:rPr lang="en-US"/>
              <a:t>     breaks= 7, ylim= c(0,1500))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#Plot of Age </a:t>
            </a:r>
            <a:endParaRPr/>
          </a:p>
          <a:p>
            <a:pPr indent="0" lvl="0" marL="0" rtl="0" algn="l">
              <a:lnSpc>
                <a:spcPct val="100000"/>
              </a:lnSpc>
              <a:spcBef>
                <a:spcPts val="0"/>
              </a:spcBef>
              <a:spcAft>
                <a:spcPts val="0"/>
              </a:spcAft>
              <a:buSzPts val="1100"/>
              <a:buNone/>
            </a:pPr>
            <a:r>
              <a:rPr lang="en-US"/>
              <a:t>plot(df$Age,col= "#C1D8EA",</a:t>
            </a:r>
            <a:endParaRPr/>
          </a:p>
          <a:p>
            <a:pPr indent="0" lvl="0" marL="0" rtl="0" algn="l">
              <a:lnSpc>
                <a:spcPct val="100000"/>
              </a:lnSpc>
              <a:spcBef>
                <a:spcPts val="0"/>
              </a:spcBef>
              <a:spcAft>
                <a:spcPts val="0"/>
              </a:spcAft>
              <a:buSzPts val="1100"/>
              <a:buNone/>
            </a:pPr>
            <a:r>
              <a:rPr lang="en-US"/>
              <a:t>     main= "Distribution of Age group for all movies",xlab= "Age",breaks= 7,</a:t>
            </a:r>
            <a:endParaRPr/>
          </a:p>
          <a:p>
            <a:pPr indent="0" lvl="0" marL="0" rtl="0" algn="l">
              <a:lnSpc>
                <a:spcPct val="100000"/>
              </a:lnSpc>
              <a:spcBef>
                <a:spcPts val="0"/>
              </a:spcBef>
              <a:spcAft>
                <a:spcPts val="0"/>
              </a:spcAft>
              <a:buSzPts val="1100"/>
              <a:buNone/>
            </a:pPr>
            <a:r>
              <a:rPr lang="en-US"/>
              <a:t>     ylim= c(0,2500))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#Histgram of Year</a:t>
            </a:r>
            <a:endParaRPr/>
          </a:p>
          <a:p>
            <a:pPr indent="0" lvl="0" marL="0" rtl="0" algn="l">
              <a:lnSpc>
                <a:spcPct val="100000"/>
              </a:lnSpc>
              <a:spcBef>
                <a:spcPts val="0"/>
              </a:spcBef>
              <a:spcAft>
                <a:spcPts val="0"/>
              </a:spcAft>
              <a:buSzPts val="1100"/>
              <a:buNone/>
            </a:pPr>
            <a:r>
              <a:rPr lang="en-US"/>
              <a:t>hist(df$Year,col= "#727a93",</a:t>
            </a:r>
            <a:endParaRPr/>
          </a:p>
          <a:p>
            <a:pPr indent="0" lvl="0" marL="0" rtl="0" algn="l">
              <a:lnSpc>
                <a:spcPct val="100000"/>
              </a:lnSpc>
              <a:spcBef>
                <a:spcPts val="0"/>
              </a:spcBef>
              <a:spcAft>
                <a:spcPts val="0"/>
              </a:spcAft>
              <a:buSzPts val="1100"/>
              <a:buNone/>
            </a:pPr>
            <a:r>
              <a:rPr lang="en-US"/>
              <a:t>     main= "Distribution of yearwise for all movies",xlab= "Year",breaks= 200,</a:t>
            </a:r>
            <a:endParaRPr/>
          </a:p>
          <a:p>
            <a:pPr indent="0" lvl="0" marL="0" rtl="0" algn="l">
              <a:lnSpc>
                <a:spcPct val="100000"/>
              </a:lnSpc>
              <a:spcBef>
                <a:spcPts val="0"/>
              </a:spcBef>
              <a:spcAft>
                <a:spcPts val="0"/>
              </a:spcAft>
              <a:buSzPts val="1100"/>
              <a:buNone/>
            </a:pPr>
            <a:r>
              <a:rPr lang="en-US"/>
              <a:t>     ylim= c(0,5000))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p:txBody>
      </p:sp>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#count Netflix over 90 on Rotten.Tomatoes</a:t>
            </a:r>
            <a:endParaRPr/>
          </a:p>
          <a:p>
            <a:pPr indent="0" lvl="0" marL="0" rtl="0" algn="l">
              <a:lnSpc>
                <a:spcPct val="100000"/>
              </a:lnSpc>
              <a:spcBef>
                <a:spcPts val="0"/>
              </a:spcBef>
              <a:spcAft>
                <a:spcPts val="0"/>
              </a:spcAft>
              <a:buSzPts val="1100"/>
              <a:buNone/>
            </a:pPr>
            <a:r>
              <a:rPr lang="en-US"/>
              <a:t>netflix_count &lt;- nrow(df[df$Rotten.Tomatoes&gt;90 &amp; df$Netflix== 1,])</a:t>
            </a:r>
            <a:endParaRPr/>
          </a:p>
          <a:p>
            <a:pPr indent="0" lvl="0" marL="0" rtl="0" algn="l">
              <a:lnSpc>
                <a:spcPct val="100000"/>
              </a:lnSpc>
              <a:spcBef>
                <a:spcPts val="0"/>
              </a:spcBef>
              <a:spcAft>
                <a:spcPts val="0"/>
              </a:spcAft>
              <a:buSzPts val="1100"/>
              <a:buNone/>
            </a:pPr>
            <a:r>
              <a:rPr lang="en-US"/>
              <a:t>netflix_count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#count Hulu over 90 on Rotten.Tomatoes</a:t>
            </a:r>
            <a:endParaRPr/>
          </a:p>
          <a:p>
            <a:pPr indent="0" lvl="0" marL="0" rtl="0" algn="l">
              <a:lnSpc>
                <a:spcPct val="100000"/>
              </a:lnSpc>
              <a:spcBef>
                <a:spcPts val="0"/>
              </a:spcBef>
              <a:spcAft>
                <a:spcPts val="0"/>
              </a:spcAft>
              <a:buSzPts val="1100"/>
              <a:buNone/>
            </a:pPr>
            <a:r>
              <a:rPr lang="en-US"/>
              <a:t>Hulu_count &lt;- nrow(df[df$Rotten.Tomatoes&gt;90 &amp; df$Hulu== 1,])</a:t>
            </a:r>
            <a:endParaRPr/>
          </a:p>
          <a:p>
            <a:pPr indent="0" lvl="0" marL="0" rtl="0" algn="l">
              <a:lnSpc>
                <a:spcPct val="100000"/>
              </a:lnSpc>
              <a:spcBef>
                <a:spcPts val="0"/>
              </a:spcBef>
              <a:spcAft>
                <a:spcPts val="0"/>
              </a:spcAft>
              <a:buSzPts val="1100"/>
              <a:buNone/>
            </a:pPr>
            <a:r>
              <a:rPr lang="en-US"/>
              <a:t>Hulu_count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#count Disney over 90 on Rotten.Tomatoes</a:t>
            </a:r>
            <a:endParaRPr/>
          </a:p>
          <a:p>
            <a:pPr indent="0" lvl="0" marL="0" rtl="0" algn="l">
              <a:lnSpc>
                <a:spcPct val="100000"/>
              </a:lnSpc>
              <a:spcBef>
                <a:spcPts val="0"/>
              </a:spcBef>
              <a:spcAft>
                <a:spcPts val="0"/>
              </a:spcAft>
              <a:buSzPts val="1100"/>
              <a:buNone/>
            </a:pPr>
            <a:r>
              <a:rPr lang="en-US"/>
              <a:t>disney_count &lt;- nrow(df[df$Rotten.Tomatoes&gt;90 &amp; df$Disney.== 1,])</a:t>
            </a:r>
            <a:endParaRPr/>
          </a:p>
          <a:p>
            <a:pPr indent="0" lvl="0" marL="0" rtl="0" algn="l">
              <a:lnSpc>
                <a:spcPct val="100000"/>
              </a:lnSpc>
              <a:spcBef>
                <a:spcPts val="0"/>
              </a:spcBef>
              <a:spcAft>
                <a:spcPts val="0"/>
              </a:spcAft>
              <a:buSzPts val="1100"/>
              <a:buNone/>
            </a:pPr>
            <a:r>
              <a:rPr lang="en-US"/>
              <a:t>disney_count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#count prime.video over 90 on Rotten.Tomatoes</a:t>
            </a:r>
            <a:endParaRPr/>
          </a:p>
          <a:p>
            <a:pPr indent="0" lvl="0" marL="0" rtl="0" algn="l">
              <a:lnSpc>
                <a:spcPct val="100000"/>
              </a:lnSpc>
              <a:spcBef>
                <a:spcPts val="0"/>
              </a:spcBef>
              <a:spcAft>
                <a:spcPts val="0"/>
              </a:spcAft>
              <a:buSzPts val="1100"/>
              <a:buNone/>
            </a:pPr>
            <a:r>
              <a:rPr lang="en-US"/>
              <a:t>prime_count &lt;- nrow(df[df$Rotten.Tomatoes&gt;90 &amp; df$Prime.Video== 1,])</a:t>
            </a:r>
            <a:endParaRPr/>
          </a:p>
          <a:p>
            <a:pPr indent="0" lvl="0" marL="0" rtl="0" algn="l">
              <a:lnSpc>
                <a:spcPct val="100000"/>
              </a:lnSpc>
              <a:spcBef>
                <a:spcPts val="0"/>
              </a:spcBef>
              <a:spcAft>
                <a:spcPts val="0"/>
              </a:spcAft>
              <a:buSzPts val="1100"/>
              <a:buNone/>
            </a:pPr>
            <a:r>
              <a:rPr lang="en-US"/>
              <a:t>prime_count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#Barplot of over 90 on Rotten.Tomatoes</a:t>
            </a:r>
            <a:endParaRPr/>
          </a:p>
          <a:p>
            <a:pPr indent="0" lvl="0" marL="0" rtl="0" algn="l">
              <a:lnSpc>
                <a:spcPct val="100000"/>
              </a:lnSpc>
              <a:spcBef>
                <a:spcPts val="0"/>
              </a:spcBef>
              <a:spcAft>
                <a:spcPts val="0"/>
              </a:spcAft>
              <a:buSzPts val="1100"/>
              <a:buNone/>
            </a:pPr>
            <a:r>
              <a:rPr lang="en-US"/>
              <a:t>names&lt;-c("Disney","Hulu","Netflix","Prime.Video")</a:t>
            </a:r>
            <a:endParaRPr/>
          </a:p>
          <a:p>
            <a:pPr indent="0" lvl="0" marL="0" rtl="0" algn="l">
              <a:lnSpc>
                <a:spcPct val="100000"/>
              </a:lnSpc>
              <a:spcBef>
                <a:spcPts val="0"/>
              </a:spcBef>
              <a:spcAft>
                <a:spcPts val="0"/>
              </a:spcAft>
              <a:buSzPts val="1100"/>
              <a:buNone/>
            </a:pPr>
            <a:r>
              <a:rPr lang="en-US"/>
              <a:t>counts&lt;-c(disney_count,Hulu_count, netflix_count,prime_count)</a:t>
            </a:r>
            <a:endParaRPr/>
          </a:p>
          <a:p>
            <a:pPr indent="0" lvl="0" marL="0" rtl="0" algn="l">
              <a:lnSpc>
                <a:spcPct val="100000"/>
              </a:lnSpc>
              <a:spcBef>
                <a:spcPts val="0"/>
              </a:spcBef>
              <a:spcAft>
                <a:spcPts val="0"/>
              </a:spcAft>
              <a:buSzPts val="1100"/>
              <a:buNone/>
            </a:pPr>
            <a:r>
              <a:rPr lang="en-US"/>
              <a:t>p &lt;-barplot(counts,names.arg= names,las= 1,cex.names= 0.8, ylim= c(0,30),</a:t>
            </a:r>
            <a:endParaRPr/>
          </a:p>
          <a:p>
            <a:pPr indent="0" lvl="0" marL="0" rtl="0" algn="l">
              <a:lnSpc>
                <a:spcPct val="100000"/>
              </a:lnSpc>
              <a:spcBef>
                <a:spcPts val="0"/>
              </a:spcBef>
              <a:spcAft>
                <a:spcPts val="0"/>
              </a:spcAft>
              <a:buSzPts val="1100"/>
              <a:buNone/>
            </a:pPr>
            <a:r>
              <a:rPr lang="en-US"/>
              <a:t>            main= "Counts by Platform",col= heat.colors(5),border= "white",</a:t>
            </a:r>
            <a:endParaRPr/>
          </a:p>
          <a:p>
            <a:pPr indent="0" lvl="0" marL="0" rtl="0" algn="l">
              <a:lnSpc>
                <a:spcPct val="100000"/>
              </a:lnSpc>
              <a:spcBef>
                <a:spcPts val="0"/>
              </a:spcBef>
              <a:spcAft>
                <a:spcPts val="0"/>
              </a:spcAft>
              <a:buSzPts val="1100"/>
              <a:buNone/>
            </a:pPr>
            <a:r>
              <a:rPr lang="en-US"/>
              <a:t>            ylab= "Count over 90 on Rotten.Tomatoes",</a:t>
            </a:r>
            <a:endParaRPr/>
          </a:p>
          <a:p>
            <a:pPr indent="0" lvl="0" marL="0" rtl="0" algn="l">
              <a:lnSpc>
                <a:spcPct val="100000"/>
              </a:lnSpc>
              <a:spcBef>
                <a:spcPts val="0"/>
              </a:spcBef>
              <a:spcAft>
                <a:spcPts val="0"/>
              </a:spcAft>
              <a:buSzPts val="1100"/>
              <a:buNone/>
            </a:pPr>
            <a:r>
              <a:rPr lang="en-US"/>
              <a:t>            xlab= "Streaming Service")</a:t>
            </a:r>
            <a:endParaRPr/>
          </a:p>
          <a:p>
            <a:pPr indent="0" lvl="0" marL="0" rtl="0" algn="l">
              <a:lnSpc>
                <a:spcPct val="100000"/>
              </a:lnSpc>
              <a:spcBef>
                <a:spcPts val="0"/>
              </a:spcBef>
              <a:spcAft>
                <a:spcPts val="0"/>
              </a:spcAft>
              <a:buSzPts val="1100"/>
              <a:buNone/>
            </a:pPr>
            <a:r>
              <a:rPr lang="en-US"/>
              <a:t>cum_sums&lt;-cumsum(counts)</a:t>
            </a:r>
            <a:endParaRPr/>
          </a:p>
          <a:p>
            <a:pPr indent="0" lvl="0" marL="0" rtl="0" algn="l">
              <a:lnSpc>
                <a:spcPct val="100000"/>
              </a:lnSpc>
              <a:spcBef>
                <a:spcPts val="0"/>
              </a:spcBef>
              <a:spcAft>
                <a:spcPts val="0"/>
              </a:spcAft>
              <a:buSzPts val="1100"/>
              <a:buNone/>
            </a:pPr>
            <a:r>
              <a:rPr lang="en-US"/>
              <a:t>lines(p, cum_sums, type= 'b', pch= 6, col= 'black')</a:t>
            </a:r>
            <a:endParaRPr/>
          </a:p>
        </p:txBody>
      </p:sp>
      <p:sp>
        <p:nvSpPr>
          <p:cNvPr id="133" name="Google Shape;13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#3D PIE CHART: the Service has the highest number of the movie</a:t>
            </a:r>
            <a:endParaRPr/>
          </a:p>
          <a:p>
            <a:pPr indent="0" lvl="0" marL="0" rtl="0" algn="l">
              <a:lnSpc>
                <a:spcPct val="100000"/>
              </a:lnSpc>
              <a:spcBef>
                <a:spcPts val="0"/>
              </a:spcBef>
              <a:spcAft>
                <a:spcPts val="0"/>
              </a:spcAft>
              <a:buSzPts val="1100"/>
              <a:buNone/>
            </a:pPr>
            <a:r>
              <a:rPr lang="en-US"/>
              <a:t>slices &lt;- c(sum1,sum2,sum3,sum4)</a:t>
            </a:r>
            <a:endParaRPr/>
          </a:p>
          <a:p>
            <a:pPr indent="0" lvl="0" marL="0" rtl="0" algn="l">
              <a:lnSpc>
                <a:spcPct val="100000"/>
              </a:lnSpc>
              <a:spcBef>
                <a:spcPts val="0"/>
              </a:spcBef>
              <a:spcAft>
                <a:spcPts val="0"/>
              </a:spcAft>
              <a:buSzPts val="1100"/>
              <a:buNone/>
            </a:pPr>
            <a:r>
              <a:rPr lang="en-US"/>
              <a:t>lbls &lt;- c("Netflix", "Hulu", "Prime.Video", "Disney")</a:t>
            </a:r>
            <a:endParaRPr/>
          </a:p>
          <a:p>
            <a:pPr indent="0" lvl="0" marL="0" rtl="0" algn="l">
              <a:lnSpc>
                <a:spcPct val="100000"/>
              </a:lnSpc>
              <a:spcBef>
                <a:spcPts val="0"/>
              </a:spcBef>
              <a:spcAft>
                <a:spcPts val="0"/>
              </a:spcAft>
              <a:buSzPts val="1100"/>
              <a:buNone/>
            </a:pPr>
            <a:r>
              <a:rPr lang="en-US"/>
              <a:t>pct &lt;- round(slices/sum(slices)*100)</a:t>
            </a:r>
            <a:endParaRPr/>
          </a:p>
          <a:p>
            <a:pPr indent="0" lvl="0" marL="0" rtl="0" algn="l">
              <a:lnSpc>
                <a:spcPct val="100000"/>
              </a:lnSpc>
              <a:spcBef>
                <a:spcPts val="0"/>
              </a:spcBef>
              <a:spcAft>
                <a:spcPts val="0"/>
              </a:spcAft>
              <a:buSzPts val="1100"/>
              <a:buNone/>
            </a:pPr>
            <a:r>
              <a:rPr lang="en-US"/>
              <a:t>lbls &lt;- paste(lbls, pct)</a:t>
            </a:r>
            <a:endParaRPr/>
          </a:p>
          <a:p>
            <a:pPr indent="0" lvl="0" marL="0" rtl="0" algn="l">
              <a:lnSpc>
                <a:spcPct val="100000"/>
              </a:lnSpc>
              <a:spcBef>
                <a:spcPts val="0"/>
              </a:spcBef>
              <a:spcAft>
                <a:spcPts val="0"/>
              </a:spcAft>
              <a:buSzPts val="1100"/>
              <a:buNone/>
            </a:pPr>
            <a:r>
              <a:rPr lang="en-US"/>
              <a:t>lbls &lt;- paste(lbls,"%",sep= "")</a:t>
            </a:r>
            <a:endParaRPr/>
          </a:p>
          <a:p>
            <a:pPr indent="0" lvl="0" marL="0" rtl="0" algn="l">
              <a:lnSpc>
                <a:spcPct val="100000"/>
              </a:lnSpc>
              <a:spcBef>
                <a:spcPts val="0"/>
              </a:spcBef>
              <a:spcAft>
                <a:spcPts val="0"/>
              </a:spcAft>
              <a:buSzPts val="1100"/>
              <a:buNone/>
            </a:pPr>
            <a:r>
              <a:rPr lang="en-US"/>
              <a:t>colors &lt;- c("#61799b", "#9daccb", "#ab594b", "#ffdba7")</a:t>
            </a:r>
            <a:endParaRPr/>
          </a:p>
          <a:p>
            <a:pPr indent="0" lvl="0" marL="0" rtl="0" algn="l">
              <a:lnSpc>
                <a:spcPct val="100000"/>
              </a:lnSpc>
              <a:spcBef>
                <a:spcPts val="0"/>
              </a:spcBef>
              <a:spcAft>
                <a:spcPts val="0"/>
              </a:spcAft>
              <a:buSzPts val="1100"/>
              <a:buNone/>
            </a:pPr>
            <a:r>
              <a:rPr lang="en-US"/>
              <a:t>pie3D(slices,labels= lbls,explode= 0.1,col= colors,</a:t>
            </a:r>
            <a:endParaRPr/>
          </a:p>
          <a:p>
            <a:pPr indent="0" lvl="0" marL="0" rtl="0" algn="l">
              <a:lnSpc>
                <a:spcPct val="100000"/>
              </a:lnSpc>
              <a:spcBef>
                <a:spcPts val="0"/>
              </a:spcBef>
              <a:spcAft>
                <a:spcPts val="0"/>
              </a:spcAft>
              <a:buSzPts val="1100"/>
              <a:buNone/>
            </a:pPr>
            <a:r>
              <a:rPr lang="en-US"/>
              <a:t>      main= "Pie Chart of Most Numbers of the Movie ")</a:t>
            </a:r>
            <a:endParaRPr/>
          </a:p>
        </p:txBody>
      </p:sp>
      <p:sp>
        <p:nvSpPr>
          <p:cNvPr id="147" name="Google Shape;14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#Boxplot of 4 Platform's year</a:t>
            </a:r>
            <a:endParaRPr/>
          </a:p>
          <a:p>
            <a:pPr indent="0" lvl="0" marL="0" rtl="0" algn="l">
              <a:lnSpc>
                <a:spcPct val="100000"/>
              </a:lnSpc>
              <a:spcBef>
                <a:spcPts val="0"/>
              </a:spcBef>
              <a:spcAft>
                <a:spcPts val="0"/>
              </a:spcAft>
              <a:buSzPts val="1100"/>
              <a:buNone/>
            </a:pPr>
            <a:r>
              <a:rPr lang="en-US"/>
              <a:t>list &lt;-list(D$Year,H$Year,N$Year,P$Year)</a:t>
            </a:r>
            <a:endParaRPr/>
          </a:p>
          <a:p>
            <a:pPr indent="0" lvl="0" marL="0" rtl="0" algn="l">
              <a:lnSpc>
                <a:spcPct val="100000"/>
              </a:lnSpc>
              <a:spcBef>
                <a:spcPts val="0"/>
              </a:spcBef>
              <a:spcAft>
                <a:spcPts val="0"/>
              </a:spcAft>
              <a:buSzPts val="1100"/>
              <a:buNone/>
            </a:pPr>
            <a:r>
              <a:rPr lang="en-US"/>
              <a:t>boxplot(list, main= "Year Distribution By Streaming Service",</a:t>
            </a:r>
            <a:endParaRPr/>
          </a:p>
          <a:p>
            <a:pPr indent="0" lvl="0" marL="0" rtl="0" algn="l">
              <a:lnSpc>
                <a:spcPct val="100000"/>
              </a:lnSpc>
              <a:spcBef>
                <a:spcPts val="0"/>
              </a:spcBef>
              <a:spcAft>
                <a:spcPts val="0"/>
              </a:spcAft>
              <a:buSzPts val="1100"/>
              <a:buNone/>
            </a:pPr>
            <a:r>
              <a:rPr lang="en-US"/>
              <a:t>        xlab= "Streaming Service",ylab= "Year",names= names)</a:t>
            </a:r>
            <a:endParaRPr/>
          </a:p>
          <a:p>
            <a:pPr indent="0" lvl="0" marL="0" rtl="0" algn="l">
              <a:lnSpc>
                <a:spcPct val="100000"/>
              </a:lnSpc>
              <a:spcBef>
                <a:spcPts val="0"/>
              </a:spcBef>
              <a:spcAft>
                <a:spcPts val="0"/>
              </a:spcAft>
              <a:buSzPts val="1100"/>
              <a:buNone/>
            </a:pPr>
            <a:r>
              <a:rPr lang="en-US"/>
              <a:t>grid(nx= NA, ny= NULL, lty= 2, col= "gray", lwd= 1)</a:t>
            </a:r>
            <a:endParaRPr/>
          </a:p>
        </p:txBody>
      </p:sp>
      <p:sp>
        <p:nvSpPr>
          <p:cNvPr id="164" name="Google Shape;16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#Distribution of Netflix</a:t>
            </a:r>
            <a:endParaRPr/>
          </a:p>
          <a:p>
            <a:pPr indent="0" lvl="0" marL="0" rtl="0" algn="l">
              <a:lnSpc>
                <a:spcPct val="100000"/>
              </a:lnSpc>
              <a:spcBef>
                <a:spcPts val="0"/>
              </a:spcBef>
              <a:spcAft>
                <a:spcPts val="0"/>
              </a:spcAft>
              <a:buSzPts val="1100"/>
              <a:buNone/>
            </a:pPr>
            <a:r>
              <a:rPr lang="en-US"/>
              <a:t>hist(N$IMDb,col= "#a7c2d5",</a:t>
            </a:r>
            <a:endParaRPr/>
          </a:p>
          <a:p>
            <a:pPr indent="0" lvl="0" marL="0" rtl="0" algn="l">
              <a:lnSpc>
                <a:spcPct val="100000"/>
              </a:lnSpc>
              <a:spcBef>
                <a:spcPts val="0"/>
              </a:spcBef>
              <a:spcAft>
                <a:spcPts val="0"/>
              </a:spcAft>
              <a:buSzPts val="1100"/>
              <a:buNone/>
            </a:pPr>
            <a:r>
              <a:rPr lang="en-US"/>
              <a:t>     main= "Netflix's IMDb",</a:t>
            </a:r>
            <a:endParaRPr/>
          </a:p>
          <a:p>
            <a:pPr indent="0" lvl="0" marL="0" rtl="0" algn="l">
              <a:lnSpc>
                <a:spcPct val="100000"/>
              </a:lnSpc>
              <a:spcBef>
                <a:spcPts val="0"/>
              </a:spcBef>
              <a:spcAft>
                <a:spcPts val="0"/>
              </a:spcAft>
              <a:buSzPts val="1100"/>
              <a:buNone/>
            </a:pPr>
            <a:r>
              <a:rPr lang="en-US"/>
              <a:t>     xlab= "IMDb", ylim= c(0,1000),breaks= 10)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#Distribution of prime.Video</a:t>
            </a:r>
            <a:endParaRPr/>
          </a:p>
          <a:p>
            <a:pPr indent="0" lvl="0" marL="0" rtl="0" algn="l">
              <a:lnSpc>
                <a:spcPct val="100000"/>
              </a:lnSpc>
              <a:spcBef>
                <a:spcPts val="0"/>
              </a:spcBef>
              <a:spcAft>
                <a:spcPts val="0"/>
              </a:spcAft>
              <a:buSzPts val="1100"/>
              <a:buNone/>
            </a:pPr>
            <a:r>
              <a:rPr lang="en-US"/>
              <a:t>hist(P$IMDb,col= "#49655c",</a:t>
            </a:r>
            <a:endParaRPr/>
          </a:p>
          <a:p>
            <a:pPr indent="0" lvl="0" marL="0" rtl="0" algn="l">
              <a:lnSpc>
                <a:spcPct val="100000"/>
              </a:lnSpc>
              <a:spcBef>
                <a:spcPts val="0"/>
              </a:spcBef>
              <a:spcAft>
                <a:spcPts val="0"/>
              </a:spcAft>
              <a:buSzPts val="1100"/>
              <a:buNone/>
            </a:pPr>
            <a:r>
              <a:rPr lang="en-US"/>
              <a:t>     main= "Prime.Video's IMDb",</a:t>
            </a:r>
            <a:endParaRPr/>
          </a:p>
          <a:p>
            <a:pPr indent="0" lvl="0" marL="0" rtl="0" algn="l">
              <a:lnSpc>
                <a:spcPct val="100000"/>
              </a:lnSpc>
              <a:spcBef>
                <a:spcPts val="0"/>
              </a:spcBef>
              <a:spcAft>
                <a:spcPts val="0"/>
              </a:spcAft>
              <a:buSzPts val="1100"/>
              <a:buNone/>
            </a:pPr>
            <a:r>
              <a:rPr lang="en-US"/>
              <a:t>     xlab= "IMDb", ylim= c(0,1000),breaks= 10)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#Distribution of Disney</a:t>
            </a:r>
            <a:endParaRPr/>
          </a:p>
          <a:p>
            <a:pPr indent="0" lvl="0" marL="0" rtl="0" algn="l">
              <a:lnSpc>
                <a:spcPct val="100000"/>
              </a:lnSpc>
              <a:spcBef>
                <a:spcPts val="0"/>
              </a:spcBef>
              <a:spcAft>
                <a:spcPts val="0"/>
              </a:spcAft>
              <a:buSzPts val="1100"/>
              <a:buNone/>
            </a:pPr>
            <a:r>
              <a:rPr lang="en-US"/>
              <a:t>hist(D$IMDb,col= "#dba89f",</a:t>
            </a:r>
            <a:endParaRPr/>
          </a:p>
          <a:p>
            <a:pPr indent="0" lvl="0" marL="0" rtl="0" algn="l">
              <a:lnSpc>
                <a:spcPct val="100000"/>
              </a:lnSpc>
              <a:spcBef>
                <a:spcPts val="0"/>
              </a:spcBef>
              <a:spcAft>
                <a:spcPts val="0"/>
              </a:spcAft>
              <a:buSzPts val="1100"/>
              <a:buNone/>
            </a:pPr>
            <a:r>
              <a:rPr lang="en-US"/>
              <a:t>     main= "Disney's IMDb",</a:t>
            </a:r>
            <a:endParaRPr/>
          </a:p>
          <a:p>
            <a:pPr indent="0" lvl="0" marL="0" rtl="0" algn="l">
              <a:lnSpc>
                <a:spcPct val="100000"/>
              </a:lnSpc>
              <a:spcBef>
                <a:spcPts val="0"/>
              </a:spcBef>
              <a:spcAft>
                <a:spcPts val="0"/>
              </a:spcAft>
              <a:buSzPts val="1100"/>
              <a:buNone/>
            </a:pPr>
            <a:r>
              <a:rPr lang="en-US"/>
              <a:t>     xlab= "IMDb", ylim= c(0,1000),breaks= 10)</a:t>
            </a:r>
            <a:endParaRPr/>
          </a:p>
          <a:p>
            <a:pPr indent="0" lvl="0" marL="0" rtl="0" algn="l">
              <a:lnSpc>
                <a:spcPct val="100000"/>
              </a:lnSpc>
              <a:spcBef>
                <a:spcPts val="0"/>
              </a:spcBef>
              <a:spcAft>
                <a:spcPts val="0"/>
              </a:spcAft>
              <a:buSzPts val="1100"/>
              <a:buNone/>
            </a:pPr>
            <a:r>
              <a:rPr lang="en-US"/>
              <a:t>grid(nx= NA, ny= NULL, lty= 2, col= "gray", lwd=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#Distribution of Hulu</a:t>
            </a:r>
            <a:endParaRPr/>
          </a:p>
          <a:p>
            <a:pPr indent="0" lvl="0" marL="0" rtl="0" algn="l">
              <a:lnSpc>
                <a:spcPct val="100000"/>
              </a:lnSpc>
              <a:spcBef>
                <a:spcPts val="0"/>
              </a:spcBef>
              <a:spcAft>
                <a:spcPts val="0"/>
              </a:spcAft>
              <a:buSzPts val="1100"/>
              <a:buNone/>
            </a:pPr>
            <a:r>
              <a:rPr lang="en-US"/>
              <a:t>hist(H$IMDb,col= "#b4892e",</a:t>
            </a:r>
            <a:endParaRPr/>
          </a:p>
          <a:p>
            <a:pPr indent="0" lvl="0" marL="0" rtl="0" algn="l">
              <a:lnSpc>
                <a:spcPct val="100000"/>
              </a:lnSpc>
              <a:spcBef>
                <a:spcPts val="0"/>
              </a:spcBef>
              <a:spcAft>
                <a:spcPts val="0"/>
              </a:spcAft>
              <a:buSzPts val="1100"/>
              <a:buNone/>
            </a:pPr>
            <a:r>
              <a:rPr lang="en-US"/>
              <a:t>     main= "Hulu's IMDb",</a:t>
            </a:r>
            <a:endParaRPr/>
          </a:p>
          <a:p>
            <a:pPr indent="0" lvl="0" marL="0" rtl="0" algn="l">
              <a:lnSpc>
                <a:spcPct val="100000"/>
              </a:lnSpc>
              <a:spcBef>
                <a:spcPts val="0"/>
              </a:spcBef>
              <a:spcAft>
                <a:spcPts val="0"/>
              </a:spcAft>
              <a:buSzPts val="1100"/>
              <a:buNone/>
            </a:pPr>
            <a:r>
              <a:rPr lang="en-US"/>
              <a:t>     xlab= "IMDb", ylim= c(0,1000),breaks= 10)</a:t>
            </a:r>
            <a:endParaRPr/>
          </a:p>
          <a:p>
            <a:pPr indent="0" lvl="0" marL="0" rtl="0" algn="l">
              <a:lnSpc>
                <a:spcPct val="100000"/>
              </a:lnSpc>
              <a:spcBef>
                <a:spcPts val="0"/>
              </a:spcBef>
              <a:spcAft>
                <a:spcPts val="0"/>
              </a:spcAft>
              <a:buSzPts val="1100"/>
              <a:buNone/>
            </a:pPr>
            <a:r>
              <a:rPr lang="en-US"/>
              <a:t>grid(nx= NA, ny= NULL, lty= 2, col= "gray", lwd= 1)</a:t>
            </a:r>
            <a:endParaRPr/>
          </a:p>
        </p:txBody>
      </p:sp>
      <p:sp>
        <p:nvSpPr>
          <p:cNvPr id="177" name="Google Shape;17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p:nvPr>
            <p:ph idx="2" type="pic"/>
          </p:nvPr>
        </p:nvSpPr>
        <p:spPr>
          <a:xfrm>
            <a:off x="5183188" y="987425"/>
            <a:ext cx="6172200" cy="4873625"/>
          </a:xfrm>
          <a:prstGeom prst="rect">
            <a:avLst/>
          </a:prstGeom>
          <a:noFill/>
          <a:ln>
            <a:noFill/>
          </a:ln>
        </p:spPr>
      </p:sp>
      <p:sp>
        <p:nvSpPr>
          <p:cNvPr id="64" name="Google Shape;64;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2223248" y="-2"/>
            <a:ext cx="7853082" cy="3060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4728015" y="612194"/>
            <a:ext cx="2735970" cy="1835606"/>
          </a:xfrm>
          <a:custGeom>
            <a:rect b="b" l="l" r="r" t="t"/>
            <a:pathLst>
              <a:path extrusionOk="0" h="1835606" w="2735970">
                <a:moveTo>
                  <a:pt x="1888760" y="1628241"/>
                </a:moveTo>
                <a:lnTo>
                  <a:pt x="2180289" y="1628241"/>
                </a:lnTo>
                <a:lnTo>
                  <a:pt x="2300560" y="1835606"/>
                </a:lnTo>
                <a:lnTo>
                  <a:pt x="411800" y="1835606"/>
                </a:lnTo>
                <a:lnTo>
                  <a:pt x="532071" y="1628242"/>
                </a:lnTo>
                <a:lnTo>
                  <a:pt x="1888760" y="1628242"/>
                </a:lnTo>
                <a:close/>
                <a:moveTo>
                  <a:pt x="1367985" y="730354"/>
                </a:moveTo>
                <a:lnTo>
                  <a:pt x="1888760" y="1628241"/>
                </a:lnTo>
                <a:lnTo>
                  <a:pt x="847210" y="1628241"/>
                </a:lnTo>
                <a:close/>
                <a:moveTo>
                  <a:pt x="1356180" y="207365"/>
                </a:moveTo>
                <a:lnTo>
                  <a:pt x="1513749" y="479036"/>
                </a:lnTo>
                <a:lnTo>
                  <a:pt x="1367985" y="730354"/>
                </a:lnTo>
                <a:lnTo>
                  <a:pt x="1210416" y="458683"/>
                </a:lnTo>
                <a:close/>
                <a:moveTo>
                  <a:pt x="944380" y="1"/>
                </a:moveTo>
                <a:lnTo>
                  <a:pt x="1210416" y="458683"/>
                </a:lnTo>
                <a:lnTo>
                  <a:pt x="532071" y="1628242"/>
                </a:lnTo>
                <a:lnTo>
                  <a:pt x="0" y="1628242"/>
                </a:lnTo>
                <a:close/>
                <a:moveTo>
                  <a:pt x="1791590" y="0"/>
                </a:moveTo>
                <a:lnTo>
                  <a:pt x="2735970" y="1628241"/>
                </a:lnTo>
                <a:lnTo>
                  <a:pt x="2180289" y="1628241"/>
                </a:lnTo>
                <a:lnTo>
                  <a:pt x="1513749" y="479036"/>
                </a:lnTo>
                <a:close/>
              </a:path>
            </a:pathLst>
          </a:cu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nvSpPr>
        <p:spPr>
          <a:xfrm>
            <a:off x="4456279" y="3992859"/>
            <a:ext cx="3387115" cy="13233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Quattrocento Sans"/>
                <a:ea typeface="Quattrocento Sans"/>
                <a:cs typeface="Quattrocento Sans"/>
                <a:sym typeface="Quattrocento Sans"/>
              </a:rPr>
              <a:t> A n a l y s I s </a:t>
            </a:r>
            <a:endParaRPr/>
          </a:p>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Quattrocento Sans"/>
                <a:ea typeface="Quattrocento Sans"/>
                <a:cs typeface="Quattrocento Sans"/>
                <a:sym typeface="Quattrocento Sans"/>
              </a:rPr>
              <a:t>   on  Movie</a:t>
            </a:r>
            <a:endParaRPr b="0" i="0" sz="4000" u="none" cap="none" strike="noStrike">
              <a:solidFill>
                <a:schemeClr val="dk1"/>
              </a:solidFill>
              <a:latin typeface="Quattrocento Sans"/>
              <a:ea typeface="Quattrocento Sans"/>
              <a:cs typeface="Quattrocento Sans"/>
              <a:sym typeface="Quattrocento Sans"/>
            </a:endParaRPr>
          </a:p>
        </p:txBody>
      </p:sp>
      <p:sp>
        <p:nvSpPr>
          <p:cNvPr id="87" name="Google Shape;87;p1"/>
          <p:cNvSpPr/>
          <p:nvPr/>
        </p:nvSpPr>
        <p:spPr>
          <a:xfrm>
            <a:off x="4418957" y="5386049"/>
            <a:ext cx="3279441" cy="436253"/>
          </a:xfrm>
          <a:prstGeom prst="rect">
            <a:avLst/>
          </a:pr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595959"/>
                </a:solidFill>
                <a:latin typeface="Arial"/>
                <a:ea typeface="Arial"/>
                <a:cs typeface="Arial"/>
                <a:sym typeface="Arial"/>
              </a:rPr>
              <a:t>By：Yijun Wang</a:t>
            </a:r>
            <a:endParaRPr b="0" i="0" sz="2000" u="none" cap="none" strike="noStrike">
              <a:solidFill>
                <a:schemeClr val="lt1"/>
              </a:solidFill>
              <a:latin typeface="Arial"/>
              <a:ea typeface="Arial"/>
              <a:cs typeface="Arial"/>
              <a:sym typeface="Arial"/>
            </a:endParaRPr>
          </a:p>
        </p:txBody>
      </p:sp>
      <p:sp>
        <p:nvSpPr>
          <p:cNvPr id="88" name="Google Shape;88;p1"/>
          <p:cNvSpPr/>
          <p:nvPr/>
        </p:nvSpPr>
        <p:spPr>
          <a:xfrm>
            <a:off x="1848670" y="-3"/>
            <a:ext cx="1800000" cy="3420000"/>
          </a:xfrm>
          <a:custGeom>
            <a:rect b="b" l="l" r="r" t="t"/>
            <a:pathLst>
              <a:path extrusionOk="0" h="3420000" w="1800000">
                <a:moveTo>
                  <a:pt x="180000" y="3240000"/>
                </a:moveTo>
                <a:lnTo>
                  <a:pt x="1800000" y="3240000"/>
                </a:lnTo>
                <a:lnTo>
                  <a:pt x="1800000" y="3420000"/>
                </a:lnTo>
                <a:lnTo>
                  <a:pt x="180000" y="3420000"/>
                </a:lnTo>
                <a:close/>
                <a:moveTo>
                  <a:pt x="0" y="0"/>
                </a:moveTo>
                <a:lnTo>
                  <a:pt x="180000" y="0"/>
                </a:lnTo>
                <a:lnTo>
                  <a:pt x="180000" y="3240000"/>
                </a:lnTo>
                <a:lnTo>
                  <a:pt x="0" y="3240000"/>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flipH="1">
            <a:off x="8682502" y="-3"/>
            <a:ext cx="1800000" cy="3420000"/>
          </a:xfrm>
          <a:custGeom>
            <a:rect b="b" l="l" r="r" t="t"/>
            <a:pathLst>
              <a:path extrusionOk="0" h="3420000" w="1800000">
                <a:moveTo>
                  <a:pt x="180000" y="3240000"/>
                </a:moveTo>
                <a:lnTo>
                  <a:pt x="1800000" y="3240000"/>
                </a:lnTo>
                <a:lnTo>
                  <a:pt x="1800000" y="3420000"/>
                </a:lnTo>
                <a:lnTo>
                  <a:pt x="180000" y="3420000"/>
                </a:lnTo>
                <a:close/>
                <a:moveTo>
                  <a:pt x="0" y="0"/>
                </a:moveTo>
                <a:lnTo>
                  <a:pt x="180000" y="0"/>
                </a:lnTo>
                <a:lnTo>
                  <a:pt x="180000" y="3240000"/>
                </a:lnTo>
                <a:lnTo>
                  <a:pt x="0" y="3240000"/>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0"/>
          <p:cNvPicPr preferRelativeResize="0"/>
          <p:nvPr/>
        </p:nvPicPr>
        <p:blipFill rotWithShape="1">
          <a:blip r:embed="rId3">
            <a:alphaModFix/>
          </a:blip>
          <a:srcRect b="0" l="0" r="0" t="0"/>
          <a:stretch/>
        </p:blipFill>
        <p:spPr>
          <a:xfrm>
            <a:off x="7510072" y="-6991"/>
            <a:ext cx="4696734" cy="6879981"/>
          </a:xfrm>
          <a:prstGeom prst="rect">
            <a:avLst/>
          </a:prstGeom>
          <a:noFill/>
          <a:ln>
            <a:noFill/>
          </a:ln>
        </p:spPr>
      </p:pic>
      <p:grpSp>
        <p:nvGrpSpPr>
          <p:cNvPr id="204" name="Google Shape;204;p10"/>
          <p:cNvGrpSpPr/>
          <p:nvPr/>
        </p:nvGrpSpPr>
        <p:grpSpPr>
          <a:xfrm>
            <a:off x="5996065" y="473233"/>
            <a:ext cx="2090477" cy="3004485"/>
            <a:chOff x="5996065" y="473233"/>
            <a:chExt cx="2090477" cy="3004485"/>
          </a:xfrm>
        </p:grpSpPr>
        <p:sp>
          <p:nvSpPr>
            <p:cNvPr id="205" name="Google Shape;205;p10"/>
            <p:cNvSpPr/>
            <p:nvPr/>
          </p:nvSpPr>
          <p:spPr>
            <a:xfrm>
              <a:off x="5996065" y="473233"/>
              <a:ext cx="2090477" cy="300448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p10"/>
            <p:cNvSpPr/>
            <p:nvPr/>
          </p:nvSpPr>
          <p:spPr>
            <a:xfrm>
              <a:off x="6175948" y="673086"/>
              <a:ext cx="1700681" cy="2594770"/>
            </a:xfrm>
            <a:prstGeom prst="rect">
              <a:avLst/>
            </a:prstGeom>
            <a:noFill/>
            <a:ln cap="flat" cmpd="sng" w="101600">
              <a:solidFill>
                <a:srgbClr val="BCD2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7" name="Google Shape;207;p10"/>
          <p:cNvSpPr/>
          <p:nvPr/>
        </p:nvSpPr>
        <p:spPr>
          <a:xfrm rot="5400000">
            <a:off x="-540000" y="2918684"/>
            <a:ext cx="2160000" cy="1080000"/>
          </a:xfrm>
          <a:prstGeom prst="triangle">
            <a:avLst>
              <a:gd fmla="val 50000" name="adj"/>
            </a:avLst>
          </a:prstGeom>
          <a:solidFill>
            <a:srgbClr val="BCD2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8" name="Google Shape;208;p10"/>
          <p:cNvPicPr preferRelativeResize="0"/>
          <p:nvPr/>
        </p:nvPicPr>
        <p:blipFill rotWithShape="1">
          <a:blip r:embed="rId4">
            <a:alphaModFix/>
          </a:blip>
          <a:srcRect b="0" l="0" r="0" t="0"/>
          <a:stretch/>
        </p:blipFill>
        <p:spPr>
          <a:xfrm>
            <a:off x="0" y="58234"/>
            <a:ext cx="5462627" cy="3400450"/>
          </a:xfrm>
          <a:prstGeom prst="rect">
            <a:avLst/>
          </a:prstGeom>
          <a:noFill/>
          <a:ln>
            <a:noFill/>
          </a:ln>
        </p:spPr>
      </p:pic>
      <p:pic>
        <p:nvPicPr>
          <p:cNvPr id="209" name="Google Shape;209;p10"/>
          <p:cNvPicPr preferRelativeResize="0"/>
          <p:nvPr/>
        </p:nvPicPr>
        <p:blipFill rotWithShape="1">
          <a:blip r:embed="rId5">
            <a:alphaModFix/>
          </a:blip>
          <a:srcRect b="0" l="0" r="0" t="0"/>
          <a:stretch/>
        </p:blipFill>
        <p:spPr>
          <a:xfrm>
            <a:off x="-291" y="3429000"/>
            <a:ext cx="5562641" cy="2719407"/>
          </a:xfrm>
          <a:prstGeom prst="rect">
            <a:avLst/>
          </a:prstGeom>
          <a:noFill/>
          <a:ln>
            <a:noFill/>
          </a:ln>
        </p:spPr>
      </p:pic>
      <p:sp>
        <p:nvSpPr>
          <p:cNvPr id="210" name="Google Shape;210;p10"/>
          <p:cNvSpPr txBox="1"/>
          <p:nvPr/>
        </p:nvSpPr>
        <p:spPr>
          <a:xfrm>
            <a:off x="6438675" y="1466071"/>
            <a:ext cx="12292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2F5496"/>
                </a:solidFill>
                <a:latin typeface="Arial"/>
                <a:ea typeface="Arial"/>
                <a:cs typeface="Arial"/>
                <a:sym typeface="Arial"/>
              </a:rPr>
              <a:t>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1"/>
          <p:cNvPicPr preferRelativeResize="0"/>
          <p:nvPr/>
        </p:nvPicPr>
        <p:blipFill rotWithShape="1">
          <a:blip r:embed="rId3">
            <a:alphaModFix/>
          </a:blip>
          <a:srcRect b="0" l="0" r="0" t="0"/>
          <a:stretch/>
        </p:blipFill>
        <p:spPr>
          <a:xfrm>
            <a:off x="7510072" y="-6991"/>
            <a:ext cx="4696734" cy="6879981"/>
          </a:xfrm>
          <a:prstGeom prst="rect">
            <a:avLst/>
          </a:prstGeom>
          <a:noFill/>
          <a:ln>
            <a:noFill/>
          </a:ln>
        </p:spPr>
      </p:pic>
      <p:grpSp>
        <p:nvGrpSpPr>
          <p:cNvPr id="216" name="Google Shape;216;p11"/>
          <p:cNvGrpSpPr/>
          <p:nvPr/>
        </p:nvGrpSpPr>
        <p:grpSpPr>
          <a:xfrm>
            <a:off x="5996065" y="473233"/>
            <a:ext cx="2090477" cy="3004485"/>
            <a:chOff x="5996065" y="473233"/>
            <a:chExt cx="2090477" cy="3004485"/>
          </a:xfrm>
        </p:grpSpPr>
        <p:sp>
          <p:nvSpPr>
            <p:cNvPr id="217" name="Google Shape;217;p11"/>
            <p:cNvSpPr/>
            <p:nvPr/>
          </p:nvSpPr>
          <p:spPr>
            <a:xfrm>
              <a:off x="5996065" y="473233"/>
              <a:ext cx="2090477" cy="300448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11"/>
            <p:cNvSpPr/>
            <p:nvPr/>
          </p:nvSpPr>
          <p:spPr>
            <a:xfrm>
              <a:off x="6175948" y="673086"/>
              <a:ext cx="1700681" cy="2594770"/>
            </a:xfrm>
            <a:prstGeom prst="rect">
              <a:avLst/>
            </a:prstGeom>
            <a:noFill/>
            <a:ln cap="flat" cmpd="sng" w="101600">
              <a:solidFill>
                <a:srgbClr val="BCD2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19" name="Google Shape;219;p11"/>
          <p:cNvPicPr preferRelativeResize="0"/>
          <p:nvPr/>
        </p:nvPicPr>
        <p:blipFill rotWithShape="1">
          <a:blip r:embed="rId4">
            <a:alphaModFix/>
          </a:blip>
          <a:srcRect b="0" l="0" r="0" t="0"/>
          <a:stretch/>
        </p:blipFill>
        <p:spPr>
          <a:xfrm>
            <a:off x="-60199" y="0"/>
            <a:ext cx="5905543" cy="2533669"/>
          </a:xfrm>
          <a:prstGeom prst="rect">
            <a:avLst/>
          </a:prstGeom>
          <a:noFill/>
          <a:ln>
            <a:noFill/>
          </a:ln>
        </p:spPr>
      </p:pic>
      <p:pic>
        <p:nvPicPr>
          <p:cNvPr id="220" name="Google Shape;220;p11"/>
          <p:cNvPicPr preferRelativeResize="0"/>
          <p:nvPr/>
        </p:nvPicPr>
        <p:blipFill rotWithShape="1">
          <a:blip r:embed="rId5">
            <a:alphaModFix/>
          </a:blip>
          <a:srcRect b="0" l="0" r="0" t="0"/>
          <a:stretch/>
        </p:blipFill>
        <p:spPr>
          <a:xfrm>
            <a:off x="-15107" y="2533669"/>
            <a:ext cx="5434052" cy="3062310"/>
          </a:xfrm>
          <a:prstGeom prst="rect">
            <a:avLst/>
          </a:prstGeom>
          <a:noFill/>
          <a:ln>
            <a:noFill/>
          </a:ln>
        </p:spPr>
      </p:pic>
      <p:sp>
        <p:nvSpPr>
          <p:cNvPr id="221" name="Google Shape;221;p11"/>
          <p:cNvSpPr txBox="1"/>
          <p:nvPr/>
        </p:nvSpPr>
        <p:spPr>
          <a:xfrm>
            <a:off x="6438675" y="1466071"/>
            <a:ext cx="12292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2F5496"/>
                </a:solidFill>
                <a:latin typeface="Arial"/>
                <a:ea typeface="Arial"/>
                <a:cs typeface="Arial"/>
                <a:sym typeface="Arial"/>
              </a:rPr>
              <a:t>Code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2"/>
          <p:cNvPicPr preferRelativeResize="0"/>
          <p:nvPr/>
        </p:nvPicPr>
        <p:blipFill rotWithShape="1">
          <a:blip r:embed="rId3">
            <a:alphaModFix/>
          </a:blip>
          <a:srcRect b="0" l="0" r="0" t="0"/>
          <a:stretch/>
        </p:blipFill>
        <p:spPr>
          <a:xfrm>
            <a:off x="7510072" y="-6991"/>
            <a:ext cx="4696734" cy="6879981"/>
          </a:xfrm>
          <a:prstGeom prst="rect">
            <a:avLst/>
          </a:prstGeom>
          <a:noFill/>
          <a:ln>
            <a:noFill/>
          </a:ln>
        </p:spPr>
      </p:pic>
      <p:grpSp>
        <p:nvGrpSpPr>
          <p:cNvPr id="227" name="Google Shape;227;p12"/>
          <p:cNvGrpSpPr/>
          <p:nvPr/>
        </p:nvGrpSpPr>
        <p:grpSpPr>
          <a:xfrm>
            <a:off x="5996065" y="473233"/>
            <a:ext cx="2090477" cy="3004485"/>
            <a:chOff x="5996065" y="473233"/>
            <a:chExt cx="2090477" cy="3004485"/>
          </a:xfrm>
        </p:grpSpPr>
        <p:sp>
          <p:nvSpPr>
            <p:cNvPr id="228" name="Google Shape;228;p12"/>
            <p:cNvSpPr/>
            <p:nvPr/>
          </p:nvSpPr>
          <p:spPr>
            <a:xfrm>
              <a:off x="5996065" y="473233"/>
              <a:ext cx="2090477" cy="300448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12"/>
            <p:cNvSpPr/>
            <p:nvPr/>
          </p:nvSpPr>
          <p:spPr>
            <a:xfrm>
              <a:off x="6175948" y="673086"/>
              <a:ext cx="1700681" cy="2594770"/>
            </a:xfrm>
            <a:prstGeom prst="rect">
              <a:avLst/>
            </a:prstGeom>
            <a:noFill/>
            <a:ln cap="flat" cmpd="sng" w="101600">
              <a:solidFill>
                <a:srgbClr val="BCD2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30" name="Google Shape;230;p12"/>
          <p:cNvPicPr preferRelativeResize="0"/>
          <p:nvPr/>
        </p:nvPicPr>
        <p:blipFill rotWithShape="1">
          <a:blip r:embed="rId4">
            <a:alphaModFix/>
          </a:blip>
          <a:srcRect b="0" l="0" r="0" t="0"/>
          <a:stretch/>
        </p:blipFill>
        <p:spPr>
          <a:xfrm>
            <a:off x="0" y="0"/>
            <a:ext cx="6457997" cy="3052785"/>
          </a:xfrm>
          <a:prstGeom prst="rect">
            <a:avLst/>
          </a:prstGeom>
          <a:noFill/>
          <a:ln>
            <a:noFill/>
          </a:ln>
        </p:spPr>
      </p:pic>
      <p:pic>
        <p:nvPicPr>
          <p:cNvPr id="231" name="Google Shape;231;p12"/>
          <p:cNvPicPr preferRelativeResize="0"/>
          <p:nvPr/>
        </p:nvPicPr>
        <p:blipFill rotWithShape="1">
          <a:blip r:embed="rId5">
            <a:alphaModFix/>
          </a:blip>
          <a:srcRect b="0" l="0" r="0" t="0"/>
          <a:stretch/>
        </p:blipFill>
        <p:spPr>
          <a:xfrm>
            <a:off x="-52362" y="3052785"/>
            <a:ext cx="6048427" cy="3154235"/>
          </a:xfrm>
          <a:prstGeom prst="rect">
            <a:avLst/>
          </a:prstGeom>
          <a:noFill/>
          <a:ln>
            <a:noFill/>
          </a:ln>
        </p:spPr>
      </p:pic>
      <p:sp>
        <p:nvSpPr>
          <p:cNvPr id="232" name="Google Shape;232;p12"/>
          <p:cNvSpPr txBox="1"/>
          <p:nvPr/>
        </p:nvSpPr>
        <p:spPr>
          <a:xfrm>
            <a:off x="6510359" y="1526392"/>
            <a:ext cx="12292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2F5496"/>
                </a:solidFill>
                <a:latin typeface="Arial"/>
                <a:ea typeface="Arial"/>
                <a:cs typeface="Arial"/>
                <a:sym typeface="Arial"/>
              </a:rPr>
              <a:t>Code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3"/>
          <p:cNvPicPr preferRelativeResize="0"/>
          <p:nvPr/>
        </p:nvPicPr>
        <p:blipFill rotWithShape="1">
          <a:blip r:embed="rId3">
            <a:alphaModFix/>
          </a:blip>
          <a:srcRect b="0" l="0" r="0" t="0"/>
          <a:stretch/>
        </p:blipFill>
        <p:spPr>
          <a:xfrm>
            <a:off x="7510072" y="-6991"/>
            <a:ext cx="4696734" cy="6879981"/>
          </a:xfrm>
          <a:prstGeom prst="rect">
            <a:avLst/>
          </a:prstGeom>
          <a:noFill/>
          <a:ln>
            <a:noFill/>
          </a:ln>
        </p:spPr>
      </p:pic>
      <p:grpSp>
        <p:nvGrpSpPr>
          <p:cNvPr id="238" name="Google Shape;238;p13"/>
          <p:cNvGrpSpPr/>
          <p:nvPr/>
        </p:nvGrpSpPr>
        <p:grpSpPr>
          <a:xfrm>
            <a:off x="5996065" y="473233"/>
            <a:ext cx="2090477" cy="3004485"/>
            <a:chOff x="5996065" y="473233"/>
            <a:chExt cx="2090477" cy="3004485"/>
          </a:xfrm>
        </p:grpSpPr>
        <p:sp>
          <p:nvSpPr>
            <p:cNvPr id="239" name="Google Shape;239;p13"/>
            <p:cNvSpPr/>
            <p:nvPr/>
          </p:nvSpPr>
          <p:spPr>
            <a:xfrm>
              <a:off x="5996065" y="473233"/>
              <a:ext cx="2090477" cy="300448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13"/>
            <p:cNvSpPr/>
            <p:nvPr/>
          </p:nvSpPr>
          <p:spPr>
            <a:xfrm>
              <a:off x="6175948" y="673086"/>
              <a:ext cx="1700681" cy="2594770"/>
            </a:xfrm>
            <a:prstGeom prst="rect">
              <a:avLst/>
            </a:prstGeom>
            <a:noFill/>
            <a:ln cap="flat" cmpd="sng" w="101600">
              <a:solidFill>
                <a:srgbClr val="BCD2E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41" name="Google Shape;241;p13"/>
          <p:cNvPicPr preferRelativeResize="0"/>
          <p:nvPr/>
        </p:nvPicPr>
        <p:blipFill rotWithShape="1">
          <a:blip r:embed="rId4">
            <a:alphaModFix/>
          </a:blip>
          <a:srcRect b="0" l="0" r="0" t="0"/>
          <a:stretch/>
        </p:blipFill>
        <p:spPr>
          <a:xfrm>
            <a:off x="0" y="0"/>
            <a:ext cx="5591216" cy="2890859"/>
          </a:xfrm>
          <a:prstGeom prst="rect">
            <a:avLst/>
          </a:prstGeom>
          <a:noFill/>
          <a:ln>
            <a:noFill/>
          </a:ln>
        </p:spPr>
      </p:pic>
      <p:pic>
        <p:nvPicPr>
          <p:cNvPr id="242" name="Google Shape;242;p13"/>
          <p:cNvPicPr preferRelativeResize="0"/>
          <p:nvPr/>
        </p:nvPicPr>
        <p:blipFill rotWithShape="1">
          <a:blip r:embed="rId5">
            <a:alphaModFix/>
          </a:blip>
          <a:srcRect b="0" l="0" r="0" t="0"/>
          <a:stretch/>
        </p:blipFill>
        <p:spPr>
          <a:xfrm>
            <a:off x="0" y="2888957"/>
            <a:ext cx="5248313" cy="2119328"/>
          </a:xfrm>
          <a:prstGeom prst="rect">
            <a:avLst/>
          </a:prstGeom>
          <a:noFill/>
          <a:ln>
            <a:noFill/>
          </a:ln>
        </p:spPr>
      </p:pic>
      <p:sp>
        <p:nvSpPr>
          <p:cNvPr id="243" name="Google Shape;243;p13"/>
          <p:cNvSpPr txBox="1"/>
          <p:nvPr/>
        </p:nvSpPr>
        <p:spPr>
          <a:xfrm>
            <a:off x="6438675" y="1466071"/>
            <a:ext cx="122929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2F5496"/>
                </a:solidFill>
                <a:latin typeface="Arial"/>
                <a:ea typeface="Arial"/>
                <a:cs typeface="Arial"/>
                <a:sym typeface="Arial"/>
              </a:rPr>
              <a:t>Code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4"/>
          <p:cNvPicPr preferRelativeResize="0"/>
          <p:nvPr/>
        </p:nvPicPr>
        <p:blipFill rotWithShape="1">
          <a:blip r:embed="rId3">
            <a:alphaModFix/>
          </a:blip>
          <a:srcRect b="0" l="0" r="0" t="0"/>
          <a:stretch/>
        </p:blipFill>
        <p:spPr>
          <a:xfrm>
            <a:off x="0" y="1"/>
            <a:ext cx="12191999" cy="3424518"/>
          </a:xfrm>
          <a:prstGeom prst="rect">
            <a:avLst/>
          </a:prstGeom>
          <a:noFill/>
          <a:ln>
            <a:noFill/>
          </a:ln>
        </p:spPr>
      </p:pic>
      <p:grpSp>
        <p:nvGrpSpPr>
          <p:cNvPr id="249" name="Google Shape;249;p14"/>
          <p:cNvGrpSpPr/>
          <p:nvPr/>
        </p:nvGrpSpPr>
        <p:grpSpPr>
          <a:xfrm>
            <a:off x="4896090" y="966778"/>
            <a:ext cx="2735970" cy="1835606"/>
            <a:chOff x="5079253" y="572273"/>
            <a:chExt cx="2735970" cy="1835606"/>
          </a:xfrm>
        </p:grpSpPr>
        <p:sp>
          <p:nvSpPr>
            <p:cNvPr id="250" name="Google Shape;250;p14"/>
            <p:cNvSpPr/>
            <p:nvPr/>
          </p:nvSpPr>
          <p:spPr>
            <a:xfrm>
              <a:off x="5491053" y="779638"/>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14"/>
            <p:cNvSpPr/>
            <p:nvPr/>
          </p:nvSpPr>
          <p:spPr>
            <a:xfrm>
              <a:off x="5079253" y="572274"/>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14"/>
            <p:cNvSpPr/>
            <p:nvPr/>
          </p:nvSpPr>
          <p:spPr>
            <a:xfrm>
              <a:off x="5926463" y="572273"/>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53" name="Google Shape;253;p14"/>
          <p:cNvSpPr txBox="1"/>
          <p:nvPr/>
        </p:nvSpPr>
        <p:spPr>
          <a:xfrm>
            <a:off x="3810000" y="4391296"/>
            <a:ext cx="4607857"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THANKS</a:t>
            </a:r>
            <a:endParaRPr b="0" i="0" sz="6000" u="none" cap="none" strike="noStrike">
              <a:solidFill>
                <a:schemeClr val="dk1"/>
              </a:solidFill>
              <a:latin typeface="Arial"/>
              <a:ea typeface="Arial"/>
              <a:cs typeface="Arial"/>
              <a:sym typeface="Arial"/>
            </a:endParaRPr>
          </a:p>
        </p:txBody>
      </p:sp>
      <p:sp>
        <p:nvSpPr>
          <p:cNvPr id="254" name="Google Shape;254;p14"/>
          <p:cNvSpPr txBox="1"/>
          <p:nvPr/>
        </p:nvSpPr>
        <p:spPr>
          <a:xfrm>
            <a:off x="3810000" y="5406959"/>
            <a:ext cx="4607857"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Yijun Wang</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b="0" l="0" r="0" t="0"/>
          <a:stretch/>
        </p:blipFill>
        <p:spPr>
          <a:xfrm>
            <a:off x="1171610" y="-14990"/>
            <a:ext cx="4281765" cy="6872990"/>
          </a:xfrm>
          <a:prstGeom prst="rect">
            <a:avLst/>
          </a:prstGeom>
          <a:noFill/>
          <a:ln>
            <a:noFill/>
          </a:ln>
        </p:spPr>
      </p:pic>
      <p:sp>
        <p:nvSpPr>
          <p:cNvPr id="260" name="Google Shape;260;p15"/>
          <p:cNvSpPr/>
          <p:nvPr/>
        </p:nvSpPr>
        <p:spPr>
          <a:xfrm>
            <a:off x="1171610" y="-14991"/>
            <a:ext cx="4281765" cy="6872990"/>
          </a:xfrm>
          <a:custGeom>
            <a:rect b="b" l="l" r="r" t="t"/>
            <a:pathLst>
              <a:path extrusionOk="0" h="6872990" w="4281765">
                <a:moveTo>
                  <a:pt x="1990644" y="3293359"/>
                </a:moveTo>
                <a:lnTo>
                  <a:pt x="2571048" y="4294055"/>
                </a:lnTo>
                <a:lnTo>
                  <a:pt x="1410241" y="4294055"/>
                </a:lnTo>
                <a:close/>
                <a:moveTo>
                  <a:pt x="2462522" y="2479777"/>
                </a:moveTo>
                <a:lnTo>
                  <a:pt x="1990644" y="3293359"/>
                </a:lnTo>
                <a:lnTo>
                  <a:pt x="1632857" y="2676485"/>
                </a:lnTo>
                <a:lnTo>
                  <a:pt x="694666" y="4294055"/>
                </a:lnTo>
                <a:lnTo>
                  <a:pt x="1410241" y="4294055"/>
                </a:lnTo>
                <a:lnTo>
                  <a:pt x="1225402" y="4612742"/>
                </a:lnTo>
                <a:lnTo>
                  <a:pt x="3699642" y="4612742"/>
                </a:lnTo>
                <a:close/>
                <a:moveTo>
                  <a:pt x="0" y="0"/>
                </a:moveTo>
                <a:lnTo>
                  <a:pt x="4281765" y="0"/>
                </a:lnTo>
                <a:lnTo>
                  <a:pt x="4281765" y="6872990"/>
                </a:lnTo>
                <a:lnTo>
                  <a:pt x="0" y="6872990"/>
                </a:lnTo>
                <a:close/>
              </a:path>
            </a:pathLst>
          </a:custGeom>
          <a:solidFill>
            <a:schemeClr val="lt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1" name="Google Shape;261;p15"/>
          <p:cNvPicPr preferRelativeResize="0"/>
          <p:nvPr/>
        </p:nvPicPr>
        <p:blipFill rotWithShape="1">
          <a:blip r:embed="rId4">
            <a:alphaModFix/>
          </a:blip>
          <a:srcRect b="0" l="0" r="0" t="0"/>
          <a:stretch/>
        </p:blipFill>
        <p:spPr>
          <a:xfrm>
            <a:off x="5908987" y="1869365"/>
            <a:ext cx="5957316" cy="2115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94"/>
          <a:stretch/>
        </p:blipFill>
        <p:spPr>
          <a:xfrm>
            <a:off x="0" y="0"/>
            <a:ext cx="12192000" cy="6865440"/>
          </a:xfrm>
          <a:prstGeom prst="rect">
            <a:avLst/>
          </a:prstGeom>
          <a:noFill/>
          <a:ln>
            <a:noFill/>
          </a:ln>
        </p:spPr>
      </p:pic>
      <p:sp>
        <p:nvSpPr>
          <p:cNvPr id="95" name="Google Shape;95;p2"/>
          <p:cNvSpPr/>
          <p:nvPr/>
        </p:nvSpPr>
        <p:spPr>
          <a:xfrm flipH="1" rot="10800000">
            <a:off x="8927872" y="1246911"/>
            <a:ext cx="1961804" cy="1691210"/>
          </a:xfrm>
          <a:prstGeom prst="triangle">
            <a:avLst>
              <a:gd fmla="val 50000" name="adj"/>
            </a:avLst>
          </a:prstGeom>
          <a:solidFill>
            <a:srgbClr val="9DC1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
          <p:cNvSpPr txBox="1"/>
          <p:nvPr/>
        </p:nvSpPr>
        <p:spPr>
          <a:xfrm>
            <a:off x="9749923" y="865418"/>
            <a:ext cx="294270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Summary</a:t>
            </a:r>
            <a:endParaRPr b="0" i="0" sz="2800" u="none" cap="none" strike="noStrike">
              <a:solidFill>
                <a:schemeClr val="dk1"/>
              </a:solidFill>
              <a:latin typeface="Arial"/>
              <a:ea typeface="Arial"/>
              <a:cs typeface="Arial"/>
              <a:sym typeface="Arial"/>
            </a:endParaRPr>
          </a:p>
        </p:txBody>
      </p:sp>
      <p:sp>
        <p:nvSpPr>
          <p:cNvPr id="97" name="Google Shape;97;p2"/>
          <p:cNvSpPr/>
          <p:nvPr/>
        </p:nvSpPr>
        <p:spPr>
          <a:xfrm>
            <a:off x="7604118" y="3787557"/>
            <a:ext cx="4403420" cy="2325316"/>
          </a:xfrm>
          <a:prstGeom prst="rect">
            <a:avLst/>
          </a:prstGeom>
          <a:solidFill>
            <a:srgbClr val="9DC1D9">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txBox="1"/>
          <p:nvPr/>
        </p:nvSpPr>
        <p:spPr>
          <a:xfrm>
            <a:off x="7644767" y="3943598"/>
            <a:ext cx="4322122"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This dataset contains 10 variables, 4 service platform</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Netflix,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Hulu,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Prime.Video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Disney. </a:t>
            </a:r>
            <a:endParaRPr b="0" i="0" sz="1400" u="none" cap="none" strike="noStrike">
              <a:solidFill>
                <a:srgbClr val="000000"/>
              </a:solidFill>
              <a:latin typeface="Arial"/>
              <a:ea typeface="Arial"/>
              <a:cs typeface="Arial"/>
              <a:sym typeface="Arial"/>
            </a:endParaRPr>
          </a:p>
        </p:txBody>
      </p:sp>
      <p:pic>
        <p:nvPicPr>
          <p:cNvPr id="99" name="Google Shape;99;p2"/>
          <p:cNvPicPr preferRelativeResize="0"/>
          <p:nvPr/>
        </p:nvPicPr>
        <p:blipFill rotWithShape="1">
          <a:blip r:embed="rId4">
            <a:alphaModFix/>
          </a:blip>
          <a:srcRect b="0" l="0" r="0" t="0"/>
          <a:stretch/>
        </p:blipFill>
        <p:spPr>
          <a:xfrm>
            <a:off x="457868" y="819888"/>
            <a:ext cx="7093773" cy="22690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3"/>
          <p:cNvGrpSpPr/>
          <p:nvPr/>
        </p:nvGrpSpPr>
        <p:grpSpPr>
          <a:xfrm>
            <a:off x="501829" y="815553"/>
            <a:ext cx="2735970" cy="1835606"/>
            <a:chOff x="5079253" y="572273"/>
            <a:chExt cx="2735970" cy="1835606"/>
          </a:xfrm>
        </p:grpSpPr>
        <p:sp>
          <p:nvSpPr>
            <p:cNvPr id="105" name="Google Shape;105;p3"/>
            <p:cNvSpPr/>
            <p:nvPr/>
          </p:nvSpPr>
          <p:spPr>
            <a:xfrm>
              <a:off x="5491053" y="779638"/>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3"/>
            <p:cNvSpPr/>
            <p:nvPr/>
          </p:nvSpPr>
          <p:spPr>
            <a:xfrm>
              <a:off x="5079253" y="572274"/>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3"/>
            <p:cNvSpPr/>
            <p:nvPr/>
          </p:nvSpPr>
          <p:spPr>
            <a:xfrm>
              <a:off x="5926463" y="572273"/>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8" name="Google Shape;108;p3"/>
          <p:cNvSpPr txBox="1"/>
          <p:nvPr/>
        </p:nvSpPr>
        <p:spPr>
          <a:xfrm>
            <a:off x="1496594" y="1646426"/>
            <a:ext cx="2884165"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chemeClr val="dk1"/>
                </a:solidFill>
                <a:latin typeface="Quattrocento Sans"/>
                <a:ea typeface="Quattrocento Sans"/>
                <a:cs typeface="Quattrocento Sans"/>
                <a:sym typeface="Quattrocento Sans"/>
              </a:rPr>
              <a:t>Found</a:t>
            </a:r>
            <a:endParaRPr b="0" i="0" sz="5000" u="none" cap="none" strike="noStrike">
              <a:solidFill>
                <a:schemeClr val="dk1"/>
              </a:solidFill>
              <a:latin typeface="Quattrocento Sans"/>
              <a:ea typeface="Quattrocento Sans"/>
              <a:cs typeface="Quattrocento Sans"/>
              <a:sym typeface="Quattrocento Sans"/>
            </a:endParaRPr>
          </a:p>
        </p:txBody>
      </p:sp>
      <p:sp>
        <p:nvSpPr>
          <p:cNvPr id="109" name="Google Shape;109;p3"/>
          <p:cNvSpPr/>
          <p:nvPr/>
        </p:nvSpPr>
        <p:spPr>
          <a:xfrm rot="5400000">
            <a:off x="2460654" y="-373166"/>
            <a:ext cx="2604055" cy="5425529"/>
          </a:xfrm>
          <a:custGeom>
            <a:rect b="b" l="l" r="r" t="t"/>
            <a:pathLst>
              <a:path extrusionOk="0" h="5425529" w="2604055">
                <a:moveTo>
                  <a:pt x="2450573" y="2719719"/>
                </a:moveTo>
                <a:lnTo>
                  <a:pt x="2450573" y="2611719"/>
                </a:lnTo>
                <a:lnTo>
                  <a:pt x="2604055" y="2611719"/>
                </a:lnTo>
                <a:lnTo>
                  <a:pt x="2604055" y="2719719"/>
                </a:lnTo>
                <a:close/>
                <a:moveTo>
                  <a:pt x="2342573" y="2611719"/>
                </a:moveTo>
                <a:lnTo>
                  <a:pt x="2342573" y="0"/>
                </a:lnTo>
                <a:lnTo>
                  <a:pt x="2450573" y="0"/>
                </a:lnTo>
                <a:lnTo>
                  <a:pt x="2450573" y="2611719"/>
                </a:lnTo>
                <a:close/>
                <a:moveTo>
                  <a:pt x="2342573" y="5425529"/>
                </a:moveTo>
                <a:lnTo>
                  <a:pt x="2342573" y="2719719"/>
                </a:lnTo>
                <a:lnTo>
                  <a:pt x="2450573" y="2719719"/>
                </a:lnTo>
                <a:lnTo>
                  <a:pt x="2450573" y="5425529"/>
                </a:lnTo>
                <a:close/>
                <a:moveTo>
                  <a:pt x="0" y="2719719"/>
                </a:moveTo>
                <a:lnTo>
                  <a:pt x="0" y="2611719"/>
                </a:lnTo>
                <a:lnTo>
                  <a:pt x="2342573" y="2611719"/>
                </a:lnTo>
                <a:lnTo>
                  <a:pt x="2342573" y="2719719"/>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3"/>
          <p:cNvSpPr/>
          <p:nvPr/>
        </p:nvSpPr>
        <p:spPr>
          <a:xfrm>
            <a:off x="5847718" y="3910716"/>
            <a:ext cx="3600000" cy="1800000"/>
          </a:xfrm>
          <a:custGeom>
            <a:rect b="b" l="l" r="r" t="t"/>
            <a:pathLst>
              <a:path extrusionOk="0" h="1800000" w="3600000">
                <a:moveTo>
                  <a:pt x="108000" y="108000"/>
                </a:moveTo>
                <a:lnTo>
                  <a:pt x="108000" y="1800000"/>
                </a:lnTo>
                <a:lnTo>
                  <a:pt x="0" y="1800000"/>
                </a:lnTo>
                <a:lnTo>
                  <a:pt x="0" y="108000"/>
                </a:lnTo>
                <a:close/>
                <a:moveTo>
                  <a:pt x="3600000" y="0"/>
                </a:moveTo>
                <a:lnTo>
                  <a:pt x="3600000" y="108000"/>
                </a:lnTo>
                <a:lnTo>
                  <a:pt x="108000" y="108000"/>
                </a:lnTo>
                <a:lnTo>
                  <a:pt x="108000" y="0"/>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1" name="Google Shape;111;p3"/>
          <p:cNvPicPr preferRelativeResize="0"/>
          <p:nvPr/>
        </p:nvPicPr>
        <p:blipFill rotWithShape="1">
          <a:blip r:embed="rId3">
            <a:alphaModFix/>
          </a:blip>
          <a:srcRect b="0" l="0" r="0" t="0"/>
          <a:stretch/>
        </p:blipFill>
        <p:spPr>
          <a:xfrm>
            <a:off x="4528314" y="667684"/>
            <a:ext cx="5757905" cy="2557481"/>
          </a:xfrm>
          <a:prstGeom prst="rect">
            <a:avLst/>
          </a:prstGeom>
          <a:noFill/>
          <a:ln>
            <a:noFill/>
          </a:ln>
        </p:spPr>
      </p:pic>
      <p:sp>
        <p:nvSpPr>
          <p:cNvPr id="112" name="Google Shape;112;p3"/>
          <p:cNvSpPr txBox="1"/>
          <p:nvPr/>
        </p:nvSpPr>
        <p:spPr>
          <a:xfrm>
            <a:off x="996759" y="4288285"/>
            <a:ext cx="5213054" cy="20005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3F3E40"/>
                </a:solidFill>
                <a:latin typeface="Calibri"/>
                <a:ea typeface="Calibri"/>
                <a:cs typeface="Calibri"/>
                <a:sym typeface="Calibri"/>
              </a:rPr>
              <a:t>Total </a:t>
            </a:r>
            <a:r>
              <a:rPr b="0" i="0" lang="en-US" sz="2400" u="none" cap="none" strike="noStrike">
                <a:solidFill>
                  <a:srgbClr val="0070C0"/>
                </a:solidFill>
                <a:latin typeface="Calibri"/>
                <a:ea typeface="Calibri"/>
                <a:cs typeface="Calibri"/>
                <a:sym typeface="Calibri"/>
              </a:rPr>
              <a:t>5367</a:t>
            </a:r>
            <a:r>
              <a:rPr b="0" i="0" lang="en-US" sz="1600" u="none" cap="none" strike="noStrike">
                <a:solidFill>
                  <a:srgbClr val="3F3E40"/>
                </a:solidFill>
                <a:latin typeface="Calibri"/>
                <a:ea typeface="Calibri"/>
                <a:cs typeface="Calibri"/>
                <a:sym typeface="Calibri"/>
              </a:rPr>
              <a:t> ID in this dataset.</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F3E40"/>
                </a:solidFill>
                <a:latin typeface="Calibri"/>
                <a:ea typeface="Calibri"/>
                <a:cs typeface="Calibri"/>
                <a:sym typeface="Calibri"/>
              </a:rPr>
              <a:t>962</a:t>
            </a:r>
            <a:r>
              <a:rPr b="0" i="0" lang="en-US" sz="1600" u="none" cap="none" strike="noStrike">
                <a:solidFill>
                  <a:srgbClr val="3F3E40"/>
                </a:solidFill>
                <a:latin typeface="Calibri"/>
                <a:ea typeface="Calibri"/>
                <a:cs typeface="Calibri"/>
                <a:sym typeface="Calibri"/>
              </a:rPr>
              <a:t> IMDbs did not rate the movie</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3F3E40"/>
                </a:solidFill>
                <a:latin typeface="Calibri"/>
                <a:ea typeface="Calibri"/>
                <a:cs typeface="Calibri"/>
                <a:sym typeface="Calibri"/>
              </a:rPr>
              <a:t>Each platform’s movie count</a:t>
            </a:r>
            <a:endParaRPr/>
          </a:p>
          <a:p>
            <a:pPr indent="0" lvl="0" marL="0" marR="0" rtl="0" algn="l">
              <a:lnSpc>
                <a:spcPct val="100000"/>
              </a:lnSpc>
              <a:spcBef>
                <a:spcPts val="0"/>
              </a:spcBef>
              <a:spcAft>
                <a:spcPts val="0"/>
              </a:spcAft>
              <a:buNone/>
            </a:pPr>
            <a:r>
              <a:rPr b="0" i="0" lang="en-US" sz="1600" u="none" cap="none" strike="noStrike">
                <a:solidFill>
                  <a:srgbClr val="3F3E40"/>
                </a:solidFill>
                <a:latin typeface="Calibri"/>
                <a:ea typeface="Calibri"/>
                <a:cs typeface="Calibri"/>
                <a:sym typeface="Calibri"/>
              </a:rPr>
              <a:t>	-Netflix: 1970</a:t>
            </a:r>
            <a:endParaRPr/>
          </a:p>
          <a:p>
            <a:pPr indent="0" lvl="0" marL="0" marR="0" rtl="0" algn="l">
              <a:lnSpc>
                <a:spcPct val="100000"/>
              </a:lnSpc>
              <a:spcBef>
                <a:spcPts val="0"/>
              </a:spcBef>
              <a:spcAft>
                <a:spcPts val="0"/>
              </a:spcAft>
              <a:buNone/>
            </a:pPr>
            <a:r>
              <a:rPr b="0" i="0" lang="en-US" sz="1600" u="none" cap="none" strike="noStrike">
                <a:solidFill>
                  <a:srgbClr val="3F3E40"/>
                </a:solidFill>
                <a:latin typeface="Calibri"/>
                <a:ea typeface="Calibri"/>
                <a:cs typeface="Calibri"/>
                <a:sym typeface="Calibri"/>
              </a:rPr>
              <a:t>	-Hulu: 1621</a:t>
            </a:r>
            <a:endParaRPr/>
          </a:p>
          <a:p>
            <a:pPr indent="0" lvl="0" marL="0" marR="0" rtl="0" algn="l">
              <a:lnSpc>
                <a:spcPct val="100000"/>
              </a:lnSpc>
              <a:spcBef>
                <a:spcPts val="0"/>
              </a:spcBef>
              <a:spcAft>
                <a:spcPts val="0"/>
              </a:spcAft>
              <a:buNone/>
            </a:pPr>
            <a:r>
              <a:rPr b="0" i="0" lang="en-US" sz="1600" u="none" cap="none" strike="noStrike">
                <a:solidFill>
                  <a:srgbClr val="3F3E40"/>
                </a:solidFill>
                <a:latin typeface="Calibri"/>
                <a:ea typeface="Calibri"/>
                <a:cs typeface="Calibri"/>
                <a:sym typeface="Calibri"/>
              </a:rPr>
              <a:t>	-Disney: 351</a:t>
            </a:r>
            <a:endParaRPr/>
          </a:p>
          <a:p>
            <a:pPr indent="0" lvl="0" marL="0" marR="0" rtl="0" algn="l">
              <a:lnSpc>
                <a:spcPct val="100000"/>
              </a:lnSpc>
              <a:spcBef>
                <a:spcPts val="0"/>
              </a:spcBef>
              <a:spcAft>
                <a:spcPts val="0"/>
              </a:spcAft>
              <a:buNone/>
            </a:pPr>
            <a:r>
              <a:rPr b="0" i="0" lang="en-US" sz="1600" u="none" cap="none" strike="noStrike">
                <a:solidFill>
                  <a:srgbClr val="3F3E40"/>
                </a:solidFill>
                <a:latin typeface="Calibri"/>
                <a:ea typeface="Calibri"/>
                <a:cs typeface="Calibri"/>
                <a:sym typeface="Calibri"/>
              </a:rPr>
              <a:t>	-Prime.Video: 1831</a:t>
            </a:r>
            <a:endParaRPr/>
          </a:p>
        </p:txBody>
      </p:sp>
      <p:pic>
        <p:nvPicPr>
          <p:cNvPr id="113" name="Google Shape;113;p3"/>
          <p:cNvPicPr preferRelativeResize="0"/>
          <p:nvPr/>
        </p:nvPicPr>
        <p:blipFill rotWithShape="1">
          <a:blip r:embed="rId4">
            <a:alphaModFix/>
          </a:blip>
          <a:srcRect b="0" l="0" r="89" t="2114"/>
          <a:stretch/>
        </p:blipFill>
        <p:spPr>
          <a:xfrm>
            <a:off x="6209814" y="4288284"/>
            <a:ext cx="4296704" cy="19020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b="0" l="0" r="0" t="0"/>
          <a:stretch/>
        </p:blipFill>
        <p:spPr>
          <a:xfrm rot="-5400000">
            <a:off x="-1594142" y="1594143"/>
            <a:ext cx="6857998" cy="3669710"/>
          </a:xfrm>
          <a:prstGeom prst="rect">
            <a:avLst/>
          </a:prstGeom>
          <a:noFill/>
          <a:ln>
            <a:noFill/>
          </a:ln>
        </p:spPr>
      </p:pic>
      <p:sp>
        <p:nvSpPr>
          <p:cNvPr id="119" name="Google Shape;119;p4"/>
          <p:cNvSpPr/>
          <p:nvPr/>
        </p:nvSpPr>
        <p:spPr>
          <a:xfrm>
            <a:off x="2" y="0"/>
            <a:ext cx="3669710" cy="6857999"/>
          </a:xfrm>
          <a:prstGeom prst="rect">
            <a:avLst/>
          </a:prstGeom>
          <a:solidFill>
            <a:srgbClr val="DCE3F0">
              <a:alpha val="5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 name="Google Shape;120;p4"/>
          <p:cNvGrpSpPr/>
          <p:nvPr/>
        </p:nvGrpSpPr>
        <p:grpSpPr>
          <a:xfrm>
            <a:off x="1142869" y="997789"/>
            <a:ext cx="2735970" cy="1835606"/>
            <a:chOff x="5079253" y="572273"/>
            <a:chExt cx="2735970" cy="1835606"/>
          </a:xfrm>
        </p:grpSpPr>
        <p:sp>
          <p:nvSpPr>
            <p:cNvPr id="121" name="Google Shape;121;p4"/>
            <p:cNvSpPr/>
            <p:nvPr/>
          </p:nvSpPr>
          <p:spPr>
            <a:xfrm>
              <a:off x="5491053" y="779638"/>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4"/>
            <p:cNvSpPr/>
            <p:nvPr/>
          </p:nvSpPr>
          <p:spPr>
            <a:xfrm>
              <a:off x="5079253" y="572274"/>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4"/>
            <p:cNvSpPr/>
            <p:nvPr/>
          </p:nvSpPr>
          <p:spPr>
            <a:xfrm>
              <a:off x="5926463" y="572273"/>
              <a:ext cx="1888760" cy="1628241"/>
            </a:xfrm>
            <a:prstGeom prst="triangle">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4" name="Google Shape;124;p4"/>
          <p:cNvSpPr txBox="1"/>
          <p:nvPr/>
        </p:nvSpPr>
        <p:spPr>
          <a:xfrm>
            <a:off x="211947" y="2833394"/>
            <a:ext cx="3088371" cy="143112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4000"/>
              <a:buFont typeface="Arial"/>
              <a:buNone/>
            </a:pPr>
            <a:r>
              <a:rPr b="0" i="0" lang="en-US" sz="4000" u="none" cap="none" strike="noStrike">
                <a:solidFill>
                  <a:srgbClr val="262626"/>
                </a:solidFill>
                <a:latin typeface="Arial"/>
                <a:ea typeface="Arial"/>
                <a:cs typeface="Arial"/>
                <a:sym typeface="Arial"/>
              </a:rPr>
              <a:t>Visualize         </a:t>
            </a:r>
            <a:r>
              <a:rPr b="0" i="0" lang="en-US" sz="1800" u="none" cap="none" strike="noStrike">
                <a:solidFill>
                  <a:srgbClr val="262626"/>
                </a:solidFill>
                <a:latin typeface="Arial"/>
                <a:ea typeface="Arial"/>
                <a:cs typeface="Arial"/>
                <a:sym typeface="Arial"/>
              </a:rPr>
              <a:t>from different aspect </a:t>
            </a:r>
            <a:endParaRPr b="0" i="0" sz="1800" u="none" cap="none" strike="noStrike">
              <a:solidFill>
                <a:srgbClr val="262626"/>
              </a:solidFill>
              <a:latin typeface="Arial"/>
              <a:ea typeface="Arial"/>
              <a:cs typeface="Arial"/>
              <a:sym typeface="Arial"/>
            </a:endParaRPr>
          </a:p>
        </p:txBody>
      </p:sp>
      <p:pic>
        <p:nvPicPr>
          <p:cNvPr id="125" name="Google Shape;125;p4"/>
          <p:cNvPicPr preferRelativeResize="0"/>
          <p:nvPr/>
        </p:nvPicPr>
        <p:blipFill rotWithShape="1">
          <a:blip r:embed="rId4">
            <a:alphaModFix/>
          </a:blip>
          <a:srcRect b="0" l="0" r="0" t="0"/>
          <a:stretch/>
        </p:blipFill>
        <p:spPr>
          <a:xfrm>
            <a:off x="3736860" y="246057"/>
            <a:ext cx="4292903" cy="3221499"/>
          </a:xfrm>
          <a:prstGeom prst="rect">
            <a:avLst/>
          </a:prstGeom>
          <a:noFill/>
          <a:ln>
            <a:noFill/>
          </a:ln>
        </p:spPr>
      </p:pic>
      <p:sp>
        <p:nvSpPr>
          <p:cNvPr id="126" name="Google Shape;126;p4"/>
          <p:cNvSpPr txBox="1"/>
          <p:nvPr/>
        </p:nvSpPr>
        <p:spPr>
          <a:xfrm>
            <a:off x="912176" y="996395"/>
            <a:ext cx="2531253" cy="138499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IMDb’s high frequency is between 6.0 and 8.0.</a:t>
            </a:r>
            <a:endParaRPr/>
          </a:p>
          <a:p>
            <a:pPr indent="0" lvl="0" marL="0" marR="0" rtl="0" algn="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Rotten Tomatoes’s lowest frequency are between 20-30, 90-100</a:t>
            </a:r>
            <a:endParaRPr/>
          </a:p>
        </p:txBody>
      </p:sp>
      <p:pic>
        <p:nvPicPr>
          <p:cNvPr id="127" name="Google Shape;127;p4"/>
          <p:cNvPicPr preferRelativeResize="0"/>
          <p:nvPr/>
        </p:nvPicPr>
        <p:blipFill rotWithShape="1">
          <a:blip r:embed="rId5">
            <a:alphaModFix/>
          </a:blip>
          <a:srcRect b="0" l="0" r="0" t="0"/>
          <a:stretch/>
        </p:blipFill>
        <p:spPr>
          <a:xfrm>
            <a:off x="7868694" y="374586"/>
            <a:ext cx="4213258" cy="3092969"/>
          </a:xfrm>
          <a:prstGeom prst="rect">
            <a:avLst/>
          </a:prstGeom>
          <a:noFill/>
          <a:ln>
            <a:noFill/>
          </a:ln>
        </p:spPr>
      </p:pic>
      <p:pic>
        <p:nvPicPr>
          <p:cNvPr id="128" name="Google Shape;128;p4"/>
          <p:cNvPicPr preferRelativeResize="0"/>
          <p:nvPr/>
        </p:nvPicPr>
        <p:blipFill rotWithShape="1">
          <a:blip r:embed="rId6">
            <a:alphaModFix/>
          </a:blip>
          <a:srcRect b="0" l="0" r="0" t="0"/>
          <a:stretch/>
        </p:blipFill>
        <p:spPr>
          <a:xfrm>
            <a:off x="3927675" y="3548953"/>
            <a:ext cx="4213258" cy="3138593"/>
          </a:xfrm>
          <a:prstGeom prst="rect">
            <a:avLst/>
          </a:prstGeom>
          <a:noFill/>
          <a:ln>
            <a:noFill/>
          </a:ln>
        </p:spPr>
      </p:pic>
      <p:sp>
        <p:nvSpPr>
          <p:cNvPr id="129" name="Google Shape;129;p4"/>
          <p:cNvSpPr txBox="1"/>
          <p:nvPr/>
        </p:nvSpPr>
        <p:spPr>
          <a:xfrm>
            <a:off x="912177" y="4824562"/>
            <a:ext cx="2541438" cy="138499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Age’s null data has the most frequency, but not accurate( no consider)</a:t>
            </a:r>
            <a:endParaRPr/>
          </a:p>
          <a:p>
            <a:pPr indent="0" lvl="0" marL="0" marR="0" rtl="0" algn="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Year’s high frequency is between 2010 and 2020.</a:t>
            </a:r>
            <a:endParaRPr/>
          </a:p>
        </p:txBody>
      </p:sp>
      <p:pic>
        <p:nvPicPr>
          <p:cNvPr id="130" name="Google Shape;130;p4"/>
          <p:cNvPicPr preferRelativeResize="0"/>
          <p:nvPr/>
        </p:nvPicPr>
        <p:blipFill rotWithShape="1">
          <a:blip r:embed="rId7">
            <a:alphaModFix/>
          </a:blip>
          <a:srcRect b="0" l="0" r="0" t="0"/>
          <a:stretch/>
        </p:blipFill>
        <p:spPr>
          <a:xfrm>
            <a:off x="7930299" y="3546143"/>
            <a:ext cx="4205876" cy="30929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nvSpPr>
        <p:spPr>
          <a:xfrm>
            <a:off x="6405601" y="4518950"/>
            <a:ext cx="4705929"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C55A11"/>
                </a:solidFill>
                <a:latin typeface="Arial"/>
                <a:ea typeface="Arial"/>
                <a:cs typeface="Arial"/>
                <a:sym typeface="Arial"/>
              </a:rPr>
              <a:t>Rotten Tomatoes</a:t>
            </a:r>
            <a:endParaRPr b="0" i="0" sz="2400" u="none" cap="none" strike="noStrike">
              <a:solidFill>
                <a:schemeClr val="dk1"/>
              </a:solidFill>
              <a:latin typeface="Quattrocento Sans"/>
              <a:ea typeface="Quattrocento Sans"/>
              <a:cs typeface="Quattrocento Sans"/>
              <a:sym typeface="Quattrocento Sans"/>
            </a:endParaRPr>
          </a:p>
        </p:txBody>
      </p:sp>
      <p:sp>
        <p:nvSpPr>
          <p:cNvPr id="136" name="Google Shape;136;p5"/>
          <p:cNvSpPr/>
          <p:nvPr/>
        </p:nvSpPr>
        <p:spPr>
          <a:xfrm rot="5400000">
            <a:off x="6131454" y="455000"/>
            <a:ext cx="5873867" cy="5628419"/>
          </a:xfrm>
          <a:custGeom>
            <a:rect b="b" l="l" r="r" t="t"/>
            <a:pathLst>
              <a:path extrusionOk="0" h="5628419" w="5873867">
                <a:moveTo>
                  <a:pt x="3676114" y="972077"/>
                </a:moveTo>
                <a:lnTo>
                  <a:pt x="3676114" y="864076"/>
                </a:lnTo>
                <a:lnTo>
                  <a:pt x="5873867" y="864076"/>
                </a:lnTo>
                <a:lnTo>
                  <a:pt x="5873867" y="972077"/>
                </a:lnTo>
                <a:close/>
                <a:moveTo>
                  <a:pt x="3569166" y="864076"/>
                </a:moveTo>
                <a:lnTo>
                  <a:pt x="3569166" y="0"/>
                </a:lnTo>
                <a:lnTo>
                  <a:pt x="3676114" y="0"/>
                </a:lnTo>
                <a:lnTo>
                  <a:pt x="3676114" y="864076"/>
                </a:lnTo>
                <a:close/>
                <a:moveTo>
                  <a:pt x="3569166" y="5628419"/>
                </a:moveTo>
                <a:lnTo>
                  <a:pt x="3569166" y="972077"/>
                </a:lnTo>
                <a:lnTo>
                  <a:pt x="3676114" y="972077"/>
                </a:lnTo>
                <a:lnTo>
                  <a:pt x="3676114" y="5628419"/>
                </a:lnTo>
                <a:close/>
                <a:moveTo>
                  <a:pt x="0" y="972077"/>
                </a:moveTo>
                <a:lnTo>
                  <a:pt x="0" y="864076"/>
                </a:lnTo>
                <a:lnTo>
                  <a:pt x="3569166" y="864076"/>
                </a:lnTo>
                <a:lnTo>
                  <a:pt x="3569166" y="972077"/>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7" name="Google Shape;137;p5"/>
          <p:cNvGrpSpPr/>
          <p:nvPr/>
        </p:nvGrpSpPr>
        <p:grpSpPr>
          <a:xfrm>
            <a:off x="7911356" y="1761302"/>
            <a:ext cx="2735970" cy="1835606"/>
            <a:chOff x="5079253" y="572273"/>
            <a:chExt cx="2735970" cy="1835606"/>
          </a:xfrm>
        </p:grpSpPr>
        <p:sp>
          <p:nvSpPr>
            <p:cNvPr id="138" name="Google Shape;138;p5"/>
            <p:cNvSpPr/>
            <p:nvPr/>
          </p:nvSpPr>
          <p:spPr>
            <a:xfrm>
              <a:off x="5491053" y="779638"/>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5"/>
            <p:cNvSpPr/>
            <p:nvPr/>
          </p:nvSpPr>
          <p:spPr>
            <a:xfrm>
              <a:off x="5079253" y="572274"/>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5"/>
            <p:cNvSpPr/>
            <p:nvPr/>
          </p:nvSpPr>
          <p:spPr>
            <a:xfrm>
              <a:off x="5926463" y="572273"/>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41" name="Google Shape;141;p5"/>
          <p:cNvPicPr preferRelativeResize="0"/>
          <p:nvPr/>
        </p:nvPicPr>
        <p:blipFill rotWithShape="1">
          <a:blip r:embed="rId3">
            <a:alphaModFix/>
          </a:blip>
          <a:srcRect b="0" l="0" r="0" t="0"/>
          <a:stretch/>
        </p:blipFill>
        <p:spPr>
          <a:xfrm>
            <a:off x="5752847" y="979346"/>
            <a:ext cx="5043524" cy="2719407"/>
          </a:xfrm>
          <a:prstGeom prst="rect">
            <a:avLst/>
          </a:prstGeom>
          <a:noFill/>
          <a:ln>
            <a:noFill/>
          </a:ln>
        </p:spPr>
      </p:pic>
      <p:pic>
        <p:nvPicPr>
          <p:cNvPr id="142" name="Google Shape;142;p5"/>
          <p:cNvPicPr preferRelativeResize="0"/>
          <p:nvPr/>
        </p:nvPicPr>
        <p:blipFill rotWithShape="1">
          <a:blip r:embed="rId4">
            <a:alphaModFix/>
          </a:blip>
          <a:srcRect b="0" l="0" r="0" t="0"/>
          <a:stretch/>
        </p:blipFill>
        <p:spPr>
          <a:xfrm>
            <a:off x="290570" y="2969571"/>
            <a:ext cx="5069014" cy="3684689"/>
          </a:xfrm>
          <a:prstGeom prst="rect">
            <a:avLst/>
          </a:prstGeom>
          <a:noFill/>
          <a:ln>
            <a:noFill/>
          </a:ln>
        </p:spPr>
      </p:pic>
      <p:sp>
        <p:nvSpPr>
          <p:cNvPr id="143" name="Google Shape;143;p5"/>
          <p:cNvSpPr txBox="1"/>
          <p:nvPr/>
        </p:nvSpPr>
        <p:spPr>
          <a:xfrm>
            <a:off x="702453" y="1504290"/>
            <a:ext cx="363943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Hulu and Netflix’s count are more than other platform. </a:t>
            </a:r>
            <a:r>
              <a:rPr b="1" i="0" lang="en-US" sz="2000" u="none" cap="none" strike="noStrike">
                <a:solidFill>
                  <a:srgbClr val="FFFFFF"/>
                </a:solidFill>
                <a:latin typeface="Arial"/>
                <a:ea typeface="Arial"/>
                <a:cs typeface="Arial"/>
                <a:sym typeface="Arial"/>
              </a:rPr>
              <a:t>counts line</a:t>
            </a:r>
            <a:endParaRPr/>
          </a:p>
        </p:txBody>
      </p:sp>
      <p:sp>
        <p:nvSpPr>
          <p:cNvPr id="144" name="Google Shape;144;p5"/>
          <p:cNvSpPr/>
          <p:nvPr/>
        </p:nvSpPr>
        <p:spPr>
          <a:xfrm>
            <a:off x="3399555" y="1912478"/>
            <a:ext cx="218002" cy="207365"/>
          </a:xfrm>
          <a:prstGeom prst="triangle">
            <a:avLst>
              <a:gd fmla="val 50000" name="adj"/>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nvSpPr>
        <p:spPr>
          <a:xfrm>
            <a:off x="6254178" y="4547460"/>
            <a:ext cx="3652799"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rgbClr val="8DA9DB"/>
                </a:solidFill>
                <a:latin typeface="Quattrocento Sans"/>
                <a:ea typeface="Quattrocento Sans"/>
                <a:cs typeface="Quattrocento Sans"/>
                <a:sym typeface="Quattrocento Sans"/>
              </a:rPr>
              <a:t>Age</a:t>
            </a:r>
            <a:endParaRPr b="0" i="0" sz="2400" u="none" cap="none" strike="noStrike">
              <a:solidFill>
                <a:srgbClr val="8DA9DB"/>
              </a:solidFill>
              <a:latin typeface="Quattrocento Sans"/>
              <a:ea typeface="Quattrocento Sans"/>
              <a:cs typeface="Quattrocento Sans"/>
              <a:sym typeface="Quattrocento Sans"/>
            </a:endParaRPr>
          </a:p>
        </p:txBody>
      </p:sp>
      <p:sp>
        <p:nvSpPr>
          <p:cNvPr id="150" name="Google Shape;150;p6"/>
          <p:cNvSpPr txBox="1"/>
          <p:nvPr/>
        </p:nvSpPr>
        <p:spPr>
          <a:xfrm>
            <a:off x="391077" y="4978327"/>
            <a:ext cx="4945856" cy="20620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E75B5"/>
                </a:solidFill>
                <a:latin typeface="Arial"/>
                <a:ea typeface="Arial"/>
                <a:cs typeface="Arial"/>
                <a:sym typeface="Arial"/>
              </a:rPr>
              <a:t>Netflix</a:t>
            </a:r>
            <a:r>
              <a:rPr b="0" i="0" lang="en-US" sz="1400" u="none" cap="none" strike="noStrike">
                <a:solidFill>
                  <a:srgbClr val="000000"/>
                </a:solidFill>
                <a:latin typeface="Arial"/>
                <a:ea typeface="Arial"/>
                <a:cs typeface="Arial"/>
                <a:sym typeface="Arial"/>
              </a:rPr>
              <a:t> has the </a:t>
            </a:r>
            <a:r>
              <a:rPr b="0" i="0" lang="en-US" sz="2400" u="none" cap="none" strike="noStrike">
                <a:solidFill>
                  <a:srgbClr val="2E75B5"/>
                </a:solidFill>
                <a:latin typeface="Arial"/>
                <a:ea typeface="Arial"/>
                <a:cs typeface="Arial"/>
                <a:sym typeface="Arial"/>
              </a:rPr>
              <a:t>biggest: 34%</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C55A11"/>
                </a:solidFill>
                <a:latin typeface="Arial"/>
                <a:ea typeface="Arial"/>
                <a:cs typeface="Arial"/>
                <a:sym typeface="Arial"/>
              </a:rPr>
              <a:t>Prime.Video </a:t>
            </a:r>
            <a:r>
              <a:rPr b="0" i="0" lang="en-US" sz="1400" u="none" cap="none" strike="noStrike">
                <a:solidFill>
                  <a:schemeClr val="dk1"/>
                </a:solidFill>
                <a:latin typeface="Arial"/>
                <a:ea typeface="Arial"/>
                <a:cs typeface="Arial"/>
                <a:sym typeface="Arial"/>
              </a:rPr>
              <a:t>has</a:t>
            </a:r>
            <a:r>
              <a:rPr b="0" i="0" lang="en-US" sz="1400" u="none" cap="none" strike="noStrike">
                <a:solidFill>
                  <a:srgbClr val="2E75B5"/>
                </a:solidFill>
                <a:latin typeface="Arial"/>
                <a:ea typeface="Arial"/>
                <a:cs typeface="Arial"/>
                <a:sym typeface="Arial"/>
              </a:rPr>
              <a:t> </a:t>
            </a:r>
            <a:r>
              <a:rPr b="0" i="0" lang="en-US" sz="2200" u="none" cap="none" strike="noStrike">
                <a:solidFill>
                  <a:srgbClr val="C55A11"/>
                </a:solidFill>
                <a:latin typeface="Arial"/>
                <a:ea typeface="Arial"/>
                <a:cs typeface="Arial"/>
                <a:sym typeface="Arial"/>
              </a:rPr>
              <a:t>32%</a:t>
            </a:r>
            <a:r>
              <a:rPr b="0" i="0" lang="en-US" sz="2400" u="none" cap="none" strike="noStrike">
                <a:solidFill>
                  <a:srgbClr val="C55A11"/>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8DA9DB"/>
                </a:solidFill>
                <a:latin typeface="Arial"/>
                <a:ea typeface="Arial"/>
                <a:cs typeface="Arial"/>
                <a:sym typeface="Arial"/>
              </a:rPr>
              <a:t>Hulu</a:t>
            </a:r>
            <a:r>
              <a:rPr b="0" i="0" lang="en-US" sz="1400" u="none" cap="none" strike="noStrike">
                <a:solidFill>
                  <a:srgbClr val="C55A1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has</a:t>
            </a:r>
            <a:r>
              <a:rPr b="0" i="0" lang="en-US" sz="1400" u="none" cap="none" strike="noStrike">
                <a:solidFill>
                  <a:srgbClr val="C55A11"/>
                </a:solidFill>
                <a:latin typeface="Arial"/>
                <a:ea typeface="Arial"/>
                <a:cs typeface="Arial"/>
                <a:sym typeface="Arial"/>
              </a:rPr>
              <a:t> </a:t>
            </a:r>
            <a:r>
              <a:rPr b="0" i="0" lang="en-US" sz="2000" u="none" cap="none" strike="noStrike">
                <a:solidFill>
                  <a:srgbClr val="8DA9DB"/>
                </a:solidFill>
                <a:latin typeface="Arial"/>
                <a:ea typeface="Arial"/>
                <a:cs typeface="Arial"/>
                <a:sym typeface="Arial"/>
              </a:rPr>
              <a:t>28%</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FFD966"/>
                </a:solidFill>
                <a:latin typeface="Arial"/>
                <a:ea typeface="Arial"/>
                <a:cs typeface="Arial"/>
                <a:sym typeface="Arial"/>
              </a:rPr>
              <a:t>Disney</a:t>
            </a:r>
            <a:r>
              <a:rPr b="0" i="0" lang="en-US" sz="1400" u="none" cap="none" strike="noStrike">
                <a:solidFill>
                  <a:srgbClr val="8DA9DB"/>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has</a:t>
            </a:r>
            <a:r>
              <a:rPr b="0" i="0" lang="en-US" sz="1400" u="none" cap="none" strike="noStrike">
                <a:solidFill>
                  <a:srgbClr val="8DA9DB"/>
                </a:solidFill>
                <a:latin typeface="Arial"/>
                <a:ea typeface="Arial"/>
                <a:cs typeface="Arial"/>
                <a:sym typeface="Arial"/>
              </a:rPr>
              <a:t> </a:t>
            </a:r>
            <a:r>
              <a:rPr b="0" i="0" lang="en-US" sz="1800" u="none" cap="none" strike="noStrike">
                <a:solidFill>
                  <a:srgbClr val="FFD966"/>
                </a:solidFill>
                <a:latin typeface="Arial"/>
                <a:ea typeface="Arial"/>
                <a:cs typeface="Arial"/>
                <a:sym typeface="Arial"/>
              </a:rPr>
              <a:t>6%</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D96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C55A11"/>
              </a:solidFill>
              <a:latin typeface="Arial"/>
              <a:ea typeface="Arial"/>
              <a:cs typeface="Arial"/>
              <a:sym typeface="Arial"/>
            </a:endParaRPr>
          </a:p>
        </p:txBody>
      </p:sp>
      <p:pic>
        <p:nvPicPr>
          <p:cNvPr id="151" name="Google Shape;151;p6"/>
          <p:cNvPicPr preferRelativeResize="0"/>
          <p:nvPr/>
        </p:nvPicPr>
        <p:blipFill rotWithShape="1">
          <a:blip r:embed="rId3">
            <a:alphaModFix/>
          </a:blip>
          <a:srcRect b="-9145" l="0" r="0" t="9146"/>
          <a:stretch/>
        </p:blipFill>
        <p:spPr>
          <a:xfrm>
            <a:off x="136425" y="1432194"/>
            <a:ext cx="4865559" cy="3252592"/>
          </a:xfrm>
          <a:prstGeom prst="rect">
            <a:avLst/>
          </a:prstGeom>
          <a:noFill/>
          <a:ln>
            <a:noFill/>
          </a:ln>
        </p:spPr>
      </p:pic>
      <p:pic>
        <p:nvPicPr>
          <p:cNvPr id="152" name="Google Shape;152;p6"/>
          <p:cNvPicPr preferRelativeResize="0"/>
          <p:nvPr/>
        </p:nvPicPr>
        <p:blipFill rotWithShape="1">
          <a:blip r:embed="rId4">
            <a:alphaModFix/>
          </a:blip>
          <a:srcRect b="0" l="0" r="0" t="0"/>
          <a:stretch/>
        </p:blipFill>
        <p:spPr>
          <a:xfrm>
            <a:off x="5960317" y="492066"/>
            <a:ext cx="4841707" cy="1944661"/>
          </a:xfrm>
          <a:prstGeom prst="rect">
            <a:avLst/>
          </a:prstGeom>
          <a:noFill/>
          <a:ln>
            <a:noFill/>
          </a:ln>
        </p:spPr>
      </p:pic>
      <p:grpSp>
        <p:nvGrpSpPr>
          <p:cNvPr id="153" name="Google Shape;153;p6"/>
          <p:cNvGrpSpPr/>
          <p:nvPr/>
        </p:nvGrpSpPr>
        <p:grpSpPr>
          <a:xfrm>
            <a:off x="7911356" y="1761302"/>
            <a:ext cx="2735970" cy="1835606"/>
            <a:chOff x="5079253" y="572273"/>
            <a:chExt cx="2735970" cy="1835606"/>
          </a:xfrm>
        </p:grpSpPr>
        <p:sp>
          <p:nvSpPr>
            <p:cNvPr id="154" name="Google Shape;154;p6"/>
            <p:cNvSpPr/>
            <p:nvPr/>
          </p:nvSpPr>
          <p:spPr>
            <a:xfrm>
              <a:off x="5491053" y="779638"/>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6"/>
            <p:cNvSpPr/>
            <p:nvPr/>
          </p:nvSpPr>
          <p:spPr>
            <a:xfrm>
              <a:off x="5079253" y="572274"/>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6"/>
            <p:cNvSpPr/>
            <p:nvPr/>
          </p:nvSpPr>
          <p:spPr>
            <a:xfrm>
              <a:off x="5926463" y="572273"/>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57" name="Google Shape;157;p6"/>
          <p:cNvSpPr/>
          <p:nvPr/>
        </p:nvSpPr>
        <p:spPr>
          <a:xfrm rot="5400000">
            <a:off x="6131454" y="455000"/>
            <a:ext cx="5873867" cy="5628419"/>
          </a:xfrm>
          <a:custGeom>
            <a:rect b="b" l="l" r="r" t="t"/>
            <a:pathLst>
              <a:path extrusionOk="0" h="5628419" w="5873867">
                <a:moveTo>
                  <a:pt x="3676114" y="972077"/>
                </a:moveTo>
                <a:lnTo>
                  <a:pt x="3676114" y="864076"/>
                </a:lnTo>
                <a:lnTo>
                  <a:pt x="5873867" y="864076"/>
                </a:lnTo>
                <a:lnTo>
                  <a:pt x="5873867" y="972077"/>
                </a:lnTo>
                <a:close/>
                <a:moveTo>
                  <a:pt x="3569166" y="864076"/>
                </a:moveTo>
                <a:lnTo>
                  <a:pt x="3569166" y="0"/>
                </a:lnTo>
                <a:lnTo>
                  <a:pt x="3676114" y="0"/>
                </a:lnTo>
                <a:lnTo>
                  <a:pt x="3676114" y="864076"/>
                </a:lnTo>
                <a:close/>
                <a:moveTo>
                  <a:pt x="3569166" y="5628419"/>
                </a:moveTo>
                <a:lnTo>
                  <a:pt x="3569166" y="972077"/>
                </a:lnTo>
                <a:lnTo>
                  <a:pt x="3676114" y="972077"/>
                </a:lnTo>
                <a:lnTo>
                  <a:pt x="3676114" y="5628419"/>
                </a:lnTo>
                <a:close/>
                <a:moveTo>
                  <a:pt x="0" y="972077"/>
                </a:moveTo>
                <a:lnTo>
                  <a:pt x="0" y="864076"/>
                </a:lnTo>
                <a:lnTo>
                  <a:pt x="3569166" y="864076"/>
                </a:lnTo>
                <a:lnTo>
                  <a:pt x="3569166" y="972077"/>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6"/>
          <p:cNvSpPr txBox="1"/>
          <p:nvPr/>
        </p:nvSpPr>
        <p:spPr>
          <a:xfrm>
            <a:off x="8194795" y="4716988"/>
            <a:ext cx="2379864" cy="2062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First Age is missing number, which has </a:t>
            </a:r>
            <a:r>
              <a:rPr b="0" i="0" lang="en-US" sz="1600" u="none" cap="none" strike="noStrike">
                <a:solidFill>
                  <a:srgbClr val="000000"/>
                </a:solidFill>
                <a:latin typeface="Arial"/>
                <a:ea typeface="Arial"/>
                <a:cs typeface="Arial"/>
                <a:sym typeface="Arial"/>
              </a:rPr>
              <a:t>2127</a:t>
            </a:r>
            <a:r>
              <a:rPr b="0" i="0" lang="en-US" sz="1400" u="none" cap="none" strike="noStrike">
                <a:solidFill>
                  <a:srgbClr val="000000"/>
                </a:solidFill>
                <a:latin typeface="Arial"/>
                <a:ea typeface="Arial"/>
                <a:cs typeface="Arial"/>
                <a:sym typeface="Arial"/>
              </a:rPr>
              <a:t> total (39%)</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total number of 16+ is the most! ( Because of Age is string, so can’t calculate the average and median number)</a:t>
            </a:r>
            <a:endParaRPr b="0" i="0" sz="1400" u="none" cap="none" strike="noStrike">
              <a:solidFill>
                <a:srgbClr val="000000"/>
              </a:solidFill>
              <a:latin typeface="Arial"/>
              <a:ea typeface="Arial"/>
              <a:cs typeface="Arial"/>
              <a:sym typeface="Arial"/>
            </a:endParaRPr>
          </a:p>
        </p:txBody>
      </p:sp>
      <p:sp>
        <p:nvSpPr>
          <p:cNvPr id="159" name="Google Shape;159;p6"/>
          <p:cNvSpPr txBox="1"/>
          <p:nvPr/>
        </p:nvSpPr>
        <p:spPr>
          <a:xfrm>
            <a:off x="6591985" y="2793197"/>
            <a:ext cx="197009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F5496"/>
                </a:solidFill>
                <a:latin typeface="Arial"/>
                <a:ea typeface="Arial"/>
                <a:cs typeface="Arial"/>
                <a:sym typeface="Arial"/>
              </a:rPr>
              <a:t>Add “Frequency” to see how different Age’s distribution</a:t>
            </a:r>
            <a:endParaRPr/>
          </a:p>
        </p:txBody>
      </p:sp>
      <p:sp>
        <p:nvSpPr>
          <p:cNvPr id="160" name="Google Shape;160;p6"/>
          <p:cNvSpPr/>
          <p:nvPr/>
        </p:nvSpPr>
        <p:spPr>
          <a:xfrm flipH="1">
            <a:off x="6156575" y="2782787"/>
            <a:ext cx="298852" cy="493855"/>
          </a:xfrm>
          <a:prstGeom prst="bentUpArrow">
            <a:avLst>
              <a:gd fmla="val 25000" name="adj1"/>
              <a:gd fmla="val 25000" name="adj2"/>
              <a:gd fmla="val 25000"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6"/>
          <p:cNvSpPr txBox="1"/>
          <p:nvPr/>
        </p:nvSpPr>
        <p:spPr>
          <a:xfrm>
            <a:off x="588910" y="1278306"/>
            <a:ext cx="60949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2E75B5"/>
                </a:solidFill>
                <a:latin typeface="Arial"/>
                <a:ea typeface="Arial"/>
                <a:cs typeface="Arial"/>
                <a:sym typeface="Arial"/>
              </a:rPr>
              <a:t>Netflix has the greatest amount of movies for children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pSp>
        <p:nvGrpSpPr>
          <p:cNvPr id="166" name="Google Shape;166;p7"/>
          <p:cNvGrpSpPr/>
          <p:nvPr/>
        </p:nvGrpSpPr>
        <p:grpSpPr>
          <a:xfrm>
            <a:off x="479753" y="351071"/>
            <a:ext cx="2735970" cy="1835606"/>
            <a:chOff x="5079253" y="572273"/>
            <a:chExt cx="2735970" cy="1835606"/>
          </a:xfrm>
        </p:grpSpPr>
        <p:sp>
          <p:nvSpPr>
            <p:cNvPr id="167" name="Google Shape;167;p7"/>
            <p:cNvSpPr/>
            <p:nvPr/>
          </p:nvSpPr>
          <p:spPr>
            <a:xfrm>
              <a:off x="5491053" y="779638"/>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7"/>
            <p:cNvSpPr/>
            <p:nvPr/>
          </p:nvSpPr>
          <p:spPr>
            <a:xfrm>
              <a:off x="5079253" y="572274"/>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7"/>
            <p:cNvSpPr/>
            <p:nvPr/>
          </p:nvSpPr>
          <p:spPr>
            <a:xfrm>
              <a:off x="5926463" y="572273"/>
              <a:ext cx="1888760" cy="1628241"/>
            </a:xfrm>
            <a:prstGeom prst="triangle">
              <a:avLst>
                <a:gd fmla="val 50000" name="adj"/>
              </a:avLst>
            </a:prstGeom>
            <a:noFill/>
            <a:ln cap="flat" cmpd="sng" w="38100">
              <a:solidFill>
                <a:srgbClr val="DCE3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0" name="Google Shape;170;p7"/>
          <p:cNvSpPr txBox="1"/>
          <p:nvPr/>
        </p:nvSpPr>
        <p:spPr>
          <a:xfrm>
            <a:off x="1495143" y="673373"/>
            <a:ext cx="7744671"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chemeClr val="dk1"/>
                </a:solidFill>
                <a:latin typeface="Quattrocento Sans"/>
                <a:ea typeface="Quattrocento Sans"/>
                <a:cs typeface="Quattrocento Sans"/>
                <a:sym typeface="Quattrocento Sans"/>
              </a:rPr>
              <a:t>Distribution </a:t>
            </a:r>
            <a:r>
              <a:rPr b="0" i="0" lang="en-US" sz="2400" u="none" cap="none" strike="noStrike">
                <a:solidFill>
                  <a:schemeClr val="dk1"/>
                </a:solidFill>
                <a:latin typeface="Quattrocento Sans"/>
                <a:ea typeface="Quattrocento Sans"/>
                <a:cs typeface="Quattrocento Sans"/>
                <a:sym typeface="Quattrocento Sans"/>
              </a:rPr>
              <a:t>of </a:t>
            </a:r>
            <a:r>
              <a:rPr b="0" i="0" lang="en-US" sz="2400" u="none" cap="none" strike="noStrike">
                <a:solidFill>
                  <a:srgbClr val="1E4E79"/>
                </a:solidFill>
                <a:latin typeface="Quattrocento Sans"/>
                <a:ea typeface="Quattrocento Sans"/>
                <a:cs typeface="Quattrocento Sans"/>
                <a:sym typeface="Quattrocento Sans"/>
              </a:rPr>
              <a:t>year</a:t>
            </a:r>
            <a:r>
              <a:rPr b="0" i="0" lang="en-US" sz="2400" u="none" cap="none" strike="noStrike">
                <a:solidFill>
                  <a:schemeClr val="dk1"/>
                </a:solidFill>
                <a:latin typeface="Quattrocento Sans"/>
                <a:ea typeface="Quattrocento Sans"/>
                <a:cs typeface="Quattrocento Sans"/>
                <a:sym typeface="Quattrocento Sans"/>
              </a:rPr>
              <a:t> Release</a:t>
            </a:r>
            <a:endParaRPr b="0" i="0" sz="2400" u="none" cap="none" strike="noStrike">
              <a:solidFill>
                <a:schemeClr val="dk1"/>
              </a:solidFill>
              <a:latin typeface="Quattrocento Sans"/>
              <a:ea typeface="Quattrocento Sans"/>
              <a:cs typeface="Quattrocento Sans"/>
              <a:sym typeface="Quattrocento Sans"/>
            </a:endParaRPr>
          </a:p>
        </p:txBody>
      </p:sp>
      <p:sp>
        <p:nvSpPr>
          <p:cNvPr id="171" name="Google Shape;171;p7"/>
          <p:cNvSpPr/>
          <p:nvPr/>
        </p:nvSpPr>
        <p:spPr>
          <a:xfrm rot="5400000">
            <a:off x="4453025" y="1111604"/>
            <a:ext cx="2604055" cy="3801316"/>
          </a:xfrm>
          <a:custGeom>
            <a:rect b="b" l="l" r="r" t="t"/>
            <a:pathLst>
              <a:path extrusionOk="0" h="3801316" w="2604055">
                <a:moveTo>
                  <a:pt x="476443" y="2724393"/>
                </a:moveTo>
                <a:lnTo>
                  <a:pt x="476443" y="2616393"/>
                </a:lnTo>
                <a:lnTo>
                  <a:pt x="2604055" y="2616393"/>
                </a:lnTo>
                <a:lnTo>
                  <a:pt x="2604055" y="2724393"/>
                </a:lnTo>
                <a:close/>
                <a:moveTo>
                  <a:pt x="361441" y="2616393"/>
                </a:moveTo>
                <a:lnTo>
                  <a:pt x="361441" y="0"/>
                </a:lnTo>
                <a:lnTo>
                  <a:pt x="476443" y="0"/>
                </a:lnTo>
                <a:lnTo>
                  <a:pt x="476443" y="2616393"/>
                </a:lnTo>
                <a:close/>
                <a:moveTo>
                  <a:pt x="361441" y="3801316"/>
                </a:moveTo>
                <a:lnTo>
                  <a:pt x="361441" y="2724393"/>
                </a:lnTo>
                <a:lnTo>
                  <a:pt x="476443" y="2724393"/>
                </a:lnTo>
                <a:lnTo>
                  <a:pt x="476443" y="3801316"/>
                </a:lnTo>
                <a:close/>
                <a:moveTo>
                  <a:pt x="0" y="2724393"/>
                </a:moveTo>
                <a:lnTo>
                  <a:pt x="0" y="2616393"/>
                </a:lnTo>
                <a:lnTo>
                  <a:pt x="361441" y="2616393"/>
                </a:lnTo>
                <a:lnTo>
                  <a:pt x="361441" y="2724393"/>
                </a:lnTo>
                <a:close/>
              </a:path>
            </a:pathLst>
          </a:custGeom>
          <a:solidFill>
            <a:srgbClr val="CAD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7"/>
          <p:cNvSpPr txBox="1"/>
          <p:nvPr/>
        </p:nvSpPr>
        <p:spPr>
          <a:xfrm>
            <a:off x="615242" y="2749255"/>
            <a:ext cx="4402443" cy="307777"/>
          </a:xfrm>
          <a:prstGeom prst="rect">
            <a:avLst/>
          </a:prstGeom>
          <a:noFill/>
          <a:ln>
            <a:noFill/>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7"/>
          <p:cNvPicPr preferRelativeResize="0"/>
          <p:nvPr/>
        </p:nvPicPr>
        <p:blipFill rotWithShape="1">
          <a:blip r:embed="rId3">
            <a:alphaModFix/>
          </a:blip>
          <a:srcRect b="0" l="0" r="0" t="0"/>
          <a:stretch/>
        </p:blipFill>
        <p:spPr>
          <a:xfrm>
            <a:off x="5367478" y="2403180"/>
            <a:ext cx="5724567" cy="4267231"/>
          </a:xfrm>
          <a:prstGeom prst="rect">
            <a:avLst/>
          </a:prstGeom>
          <a:noFill/>
          <a:ln>
            <a:noFill/>
          </a:ln>
        </p:spPr>
      </p:pic>
      <p:sp>
        <p:nvSpPr>
          <p:cNvPr id="174" name="Google Shape;174;p7"/>
          <p:cNvSpPr txBox="1"/>
          <p:nvPr/>
        </p:nvSpPr>
        <p:spPr>
          <a:xfrm>
            <a:off x="351226" y="2749255"/>
            <a:ext cx="4196551" cy="2923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Median line, </a:t>
            </a:r>
            <a:r>
              <a:rPr b="0" i="0" lang="en-US" sz="1400" u="none" cap="none" strike="noStrike">
                <a:solidFill>
                  <a:srgbClr val="000000"/>
                </a:solidFill>
                <a:latin typeface="Arial"/>
                <a:ea typeface="Arial"/>
                <a:cs typeface="Arial"/>
                <a:sym typeface="Arial"/>
              </a:rPr>
              <a:t>represents the sample dataset's average level.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-Netflix’s is the highest.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out of range point</a:t>
            </a:r>
            <a:r>
              <a:rPr b="0" i="0" lang="en-US" sz="1400" u="none" cap="none" strike="noStrike">
                <a:solidFill>
                  <a:srgbClr val="000000"/>
                </a:solidFill>
                <a:latin typeface="Arial"/>
                <a:ea typeface="Arial"/>
                <a:cs typeface="Arial"/>
                <a:sym typeface="Arial"/>
              </a:rPr>
              <a:t>, indicating that an outlier exists.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Prime.Video has the most outlier point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Skewed</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-Disney: Left- Skewed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Hulu: Left- Skewed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-Prime.Video: Left- Skewed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8"/>
          <p:cNvGrpSpPr/>
          <p:nvPr/>
        </p:nvGrpSpPr>
        <p:grpSpPr>
          <a:xfrm>
            <a:off x="10114032" y="450783"/>
            <a:ext cx="2021395" cy="1356186"/>
            <a:chOff x="5079253" y="572273"/>
            <a:chExt cx="2735970" cy="1835606"/>
          </a:xfrm>
        </p:grpSpPr>
        <p:sp>
          <p:nvSpPr>
            <p:cNvPr id="180" name="Google Shape;180;p8"/>
            <p:cNvSpPr/>
            <p:nvPr/>
          </p:nvSpPr>
          <p:spPr>
            <a:xfrm>
              <a:off x="5491053" y="779638"/>
              <a:ext cx="1888760" cy="1628241"/>
            </a:xfrm>
            <a:prstGeom prst="triangle">
              <a:avLst>
                <a:gd fmla="val 50000" name="adj"/>
              </a:avLst>
            </a:prstGeom>
            <a:noFill/>
            <a:ln cap="flat" cmpd="sng" w="38100">
              <a:solidFill>
                <a:srgbClr val="BCD2E3">
                  <a:alpha val="4941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8"/>
            <p:cNvSpPr/>
            <p:nvPr/>
          </p:nvSpPr>
          <p:spPr>
            <a:xfrm>
              <a:off x="5079253" y="572274"/>
              <a:ext cx="1888760" cy="1628241"/>
            </a:xfrm>
            <a:prstGeom prst="triangle">
              <a:avLst>
                <a:gd fmla="val 50000" name="adj"/>
              </a:avLst>
            </a:prstGeom>
            <a:noFill/>
            <a:ln cap="flat" cmpd="sng" w="38100">
              <a:solidFill>
                <a:srgbClr val="BCD2E3">
                  <a:alpha val="4941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8"/>
            <p:cNvSpPr/>
            <p:nvPr/>
          </p:nvSpPr>
          <p:spPr>
            <a:xfrm>
              <a:off x="5926463" y="572273"/>
              <a:ext cx="1888760" cy="1628241"/>
            </a:xfrm>
            <a:prstGeom prst="triangle">
              <a:avLst>
                <a:gd fmla="val 50000" name="adj"/>
              </a:avLst>
            </a:prstGeom>
            <a:noFill/>
            <a:ln cap="flat" cmpd="sng" w="38100">
              <a:solidFill>
                <a:srgbClr val="BCD2E3">
                  <a:alpha val="4941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3" name="Google Shape;183;p8"/>
          <p:cNvSpPr/>
          <p:nvPr/>
        </p:nvSpPr>
        <p:spPr>
          <a:xfrm rot="5400000">
            <a:off x="4807251" y="2191960"/>
            <a:ext cx="10223292" cy="151575"/>
          </a:xfrm>
          <a:prstGeom prst="rect">
            <a:avLst/>
          </a:prstGeom>
          <a:solidFill>
            <a:srgbClr val="BCD2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8"/>
          <p:cNvSpPr/>
          <p:nvPr/>
        </p:nvSpPr>
        <p:spPr>
          <a:xfrm>
            <a:off x="9174470" y="3221847"/>
            <a:ext cx="2864314" cy="522234"/>
          </a:xfrm>
          <a:prstGeom prst="round2DiagRect">
            <a:avLst>
              <a:gd fmla="val 0" name="adj1"/>
              <a:gd fmla="val 0" name="adj2"/>
            </a:avLst>
          </a:prstGeom>
          <a:solidFill>
            <a:srgbClr val="BCD2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IMDb</a:t>
            </a:r>
            <a:endParaRPr b="0" i="0" sz="3200" u="none" cap="none" strike="noStrike">
              <a:solidFill>
                <a:schemeClr val="lt1"/>
              </a:solidFill>
              <a:latin typeface="Arial"/>
              <a:ea typeface="Arial"/>
              <a:cs typeface="Arial"/>
              <a:sym typeface="Arial"/>
            </a:endParaRPr>
          </a:p>
        </p:txBody>
      </p:sp>
      <p:pic>
        <p:nvPicPr>
          <p:cNvPr id="185" name="Google Shape;185;p8"/>
          <p:cNvPicPr preferRelativeResize="0"/>
          <p:nvPr/>
        </p:nvPicPr>
        <p:blipFill rotWithShape="1">
          <a:blip r:embed="rId3">
            <a:alphaModFix/>
          </a:blip>
          <a:srcRect b="0" l="0" r="0" t="0"/>
          <a:stretch/>
        </p:blipFill>
        <p:spPr>
          <a:xfrm>
            <a:off x="56573" y="238094"/>
            <a:ext cx="4138587" cy="2941111"/>
          </a:xfrm>
          <a:prstGeom prst="rect">
            <a:avLst/>
          </a:prstGeom>
          <a:noFill/>
          <a:ln>
            <a:noFill/>
          </a:ln>
        </p:spPr>
      </p:pic>
      <p:pic>
        <p:nvPicPr>
          <p:cNvPr id="186" name="Google Shape;186;p8"/>
          <p:cNvPicPr preferRelativeResize="0"/>
          <p:nvPr/>
        </p:nvPicPr>
        <p:blipFill rotWithShape="1">
          <a:blip r:embed="rId4">
            <a:alphaModFix/>
          </a:blip>
          <a:srcRect b="0" l="0" r="0" t="0"/>
          <a:stretch/>
        </p:blipFill>
        <p:spPr>
          <a:xfrm>
            <a:off x="4600135" y="238094"/>
            <a:ext cx="4362538" cy="3100466"/>
          </a:xfrm>
          <a:prstGeom prst="rect">
            <a:avLst/>
          </a:prstGeom>
          <a:noFill/>
          <a:ln>
            <a:noFill/>
          </a:ln>
        </p:spPr>
      </p:pic>
      <p:pic>
        <p:nvPicPr>
          <p:cNvPr id="187" name="Google Shape;187;p8"/>
          <p:cNvPicPr preferRelativeResize="0"/>
          <p:nvPr/>
        </p:nvPicPr>
        <p:blipFill rotWithShape="1">
          <a:blip r:embed="rId5">
            <a:alphaModFix/>
          </a:blip>
          <a:srcRect b="0" l="0" r="0" t="0"/>
          <a:stretch/>
        </p:blipFill>
        <p:spPr>
          <a:xfrm>
            <a:off x="73567" y="3429000"/>
            <a:ext cx="4526568" cy="3330234"/>
          </a:xfrm>
          <a:prstGeom prst="rect">
            <a:avLst/>
          </a:prstGeom>
          <a:noFill/>
          <a:ln>
            <a:noFill/>
          </a:ln>
        </p:spPr>
      </p:pic>
      <p:pic>
        <p:nvPicPr>
          <p:cNvPr id="188" name="Google Shape;188;p8"/>
          <p:cNvPicPr preferRelativeResize="0"/>
          <p:nvPr/>
        </p:nvPicPr>
        <p:blipFill rotWithShape="1">
          <a:blip r:embed="rId6">
            <a:alphaModFix/>
          </a:blip>
          <a:srcRect b="0" l="0" r="0" t="0"/>
          <a:stretch/>
        </p:blipFill>
        <p:spPr>
          <a:xfrm>
            <a:off x="4689630" y="3557578"/>
            <a:ext cx="4273043" cy="3127838"/>
          </a:xfrm>
          <a:prstGeom prst="rect">
            <a:avLst/>
          </a:prstGeom>
          <a:noFill/>
          <a:ln>
            <a:noFill/>
          </a:ln>
        </p:spPr>
      </p:pic>
      <p:sp>
        <p:nvSpPr>
          <p:cNvPr id="189" name="Google Shape;189;p8"/>
          <p:cNvSpPr txBox="1"/>
          <p:nvPr/>
        </p:nvSpPr>
        <p:spPr>
          <a:xfrm>
            <a:off x="10203735" y="4232885"/>
            <a:ext cx="1835049"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Netflix’s average IMDb: 7.109</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Hulu’s average IMDb: 7.0823</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Disney’s average IMDb: 6.971</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Prime.Video’s average IMDb: 7.152</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8"/>
          <p:cNvSpPr txBox="1"/>
          <p:nvPr/>
        </p:nvSpPr>
        <p:spPr>
          <a:xfrm>
            <a:off x="10114032" y="327037"/>
            <a:ext cx="2267639"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Prime.Video reign supreme in the sense of having access to the most highly rated tv-shows.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Followed by Netflix and Hulu who are nearly equal.</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No surprise Disney have significantly the least number of highly rated tv-shows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9"/>
          <p:cNvSpPr/>
          <p:nvPr/>
        </p:nvSpPr>
        <p:spPr>
          <a:xfrm>
            <a:off x="770967" y="614083"/>
            <a:ext cx="10739717" cy="5665694"/>
          </a:xfrm>
          <a:prstGeom prst="rect">
            <a:avLst/>
          </a:prstGeom>
          <a:solidFill>
            <a:srgbClr val="DCE3F0">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9"/>
          <p:cNvSpPr txBox="1"/>
          <p:nvPr/>
        </p:nvSpPr>
        <p:spPr>
          <a:xfrm>
            <a:off x="1703295" y="1392087"/>
            <a:ext cx="3318872" cy="7694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Quattrocento Sans"/>
                <a:ea typeface="Quattrocento Sans"/>
                <a:cs typeface="Quattrocento Sans"/>
                <a:sym typeface="Quattrocento Sans"/>
              </a:rPr>
              <a:t>Conclusion</a:t>
            </a:r>
            <a:endParaRPr b="0" i="0" sz="4400" u="none" cap="none" strike="noStrike">
              <a:solidFill>
                <a:schemeClr val="dk1"/>
              </a:solidFill>
              <a:latin typeface="Quattrocento Sans"/>
              <a:ea typeface="Quattrocento Sans"/>
              <a:cs typeface="Quattrocento Sans"/>
              <a:sym typeface="Quattrocento Sans"/>
            </a:endParaRPr>
          </a:p>
        </p:txBody>
      </p:sp>
      <p:sp>
        <p:nvSpPr>
          <p:cNvPr id="198" name="Google Shape;198;p9"/>
          <p:cNvSpPr txBox="1"/>
          <p:nvPr/>
        </p:nvSpPr>
        <p:spPr>
          <a:xfrm>
            <a:off x="1703294" y="2593947"/>
            <a:ext cx="7871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Although Prime Video has the highest average rating on IMDb, Netflix is the best option if you value quality over IMDb. The platform with the most films published in the last ten years and over 90% Rotten Tomatoes approval.</a:t>
            </a:r>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On the other hand, if you want to meet the needs of your children, Disney+ is a fantastic subscription because it is specifically designed for them.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Yijun Wang</dc:creator>
</cp:coreProperties>
</file>